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7" r:id="rId19"/>
    <p:sldId id="278" r:id="rId20"/>
    <p:sldId id="275" r:id="rId21"/>
    <p:sldId id="279" r:id="rId22"/>
    <p:sldId id="280" r:id="rId23"/>
    <p:sldId id="281" r:id="rId24"/>
    <p:sldId id="282" r:id="rId25"/>
    <p:sldId id="276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6" r:id="rId39"/>
    <p:sldId id="295" r:id="rId4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71B4-14E9-4255-B10D-7FE220B4264C}" type="datetimeFigureOut">
              <a:rPr lang="de-DE" smtClean="0"/>
              <a:pPr/>
              <a:t>01.12.2021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ABEC-F8D0-435F-9A3C-65BF8976ABD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71B4-14E9-4255-B10D-7FE220B4264C}" type="datetimeFigureOut">
              <a:rPr lang="de-DE" smtClean="0"/>
              <a:pPr/>
              <a:t>01.12.2021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ABEC-F8D0-435F-9A3C-65BF8976ABD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71B4-14E9-4255-B10D-7FE220B4264C}" type="datetimeFigureOut">
              <a:rPr lang="de-DE" smtClean="0"/>
              <a:pPr/>
              <a:t>01.12.2021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ABEC-F8D0-435F-9A3C-65BF8976ABD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71B4-14E9-4255-B10D-7FE220B4264C}" type="datetimeFigureOut">
              <a:rPr lang="de-DE" smtClean="0"/>
              <a:pPr/>
              <a:t>01.12.2021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ABEC-F8D0-435F-9A3C-65BF8976ABD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71B4-14E9-4255-B10D-7FE220B4264C}" type="datetimeFigureOut">
              <a:rPr lang="de-DE" smtClean="0"/>
              <a:pPr/>
              <a:t>01.12.2021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ABEC-F8D0-435F-9A3C-65BF8976ABD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71B4-14E9-4255-B10D-7FE220B4264C}" type="datetimeFigureOut">
              <a:rPr lang="de-DE" smtClean="0"/>
              <a:pPr/>
              <a:t>01.12.2021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ABEC-F8D0-435F-9A3C-65BF8976ABD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71B4-14E9-4255-B10D-7FE220B4264C}" type="datetimeFigureOut">
              <a:rPr lang="de-DE" smtClean="0"/>
              <a:pPr/>
              <a:t>01.12.2021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ABEC-F8D0-435F-9A3C-65BF8976ABD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71B4-14E9-4255-B10D-7FE220B4264C}" type="datetimeFigureOut">
              <a:rPr lang="de-DE" smtClean="0"/>
              <a:pPr/>
              <a:t>01.12.2021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ABEC-F8D0-435F-9A3C-65BF8976ABD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71B4-14E9-4255-B10D-7FE220B4264C}" type="datetimeFigureOut">
              <a:rPr lang="de-DE" smtClean="0"/>
              <a:pPr/>
              <a:t>01.12.2021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ABEC-F8D0-435F-9A3C-65BF8976ABD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71B4-14E9-4255-B10D-7FE220B4264C}" type="datetimeFigureOut">
              <a:rPr lang="de-DE" smtClean="0"/>
              <a:pPr/>
              <a:t>01.12.2021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ABEC-F8D0-435F-9A3C-65BF8976ABD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71B4-14E9-4255-B10D-7FE220B4264C}" type="datetimeFigureOut">
              <a:rPr lang="de-DE" smtClean="0"/>
              <a:pPr/>
              <a:t>01.12.2021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ABEC-F8D0-435F-9A3C-65BF8976ABD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F71B4-14E9-4255-B10D-7FE220B4264C}" type="datetimeFigureOut">
              <a:rPr lang="de-DE" smtClean="0"/>
              <a:pPr/>
              <a:t>01.12.2021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3ABEC-F8D0-435F-9A3C-65BF8976ABD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chronik.weinfreunde-bad-nauheim.de/wp-content/plugins/ee-simple-file-list-pro/view/?list=15&amp;file=20000108_Bergputzen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Die Weinfreunde-Chronik</a:t>
            </a:r>
            <a:br>
              <a:rPr lang="de-DE" dirty="0" smtClean="0"/>
            </a:br>
            <a:r>
              <a:rPr lang="de-DE" dirty="0" smtClean="0"/>
              <a:t>ONLINE 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Über den cleveren Umgang mit Daten aus 25 Jahren Vereinsgeschichte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 Online-Archiv </a:t>
            </a:r>
            <a:br>
              <a:rPr lang="de-DE" dirty="0" smtClean="0"/>
            </a:br>
            <a:r>
              <a:rPr lang="de-DE" sz="3600" dirty="0" smtClean="0"/>
              <a:t>(Der „Steinbruch“)</a:t>
            </a:r>
            <a:endParaRPr lang="de-DE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971600" y="1628800"/>
            <a:ext cx="7632848" cy="4525963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Das Chronik-Archiv</a:t>
            </a:r>
          </a:p>
          <a:p>
            <a:pPr>
              <a:buNone/>
            </a:pPr>
            <a:r>
              <a:rPr lang="de-DE" sz="2400" dirty="0" smtClean="0"/>
              <a:t>„komplexere Schichtung“ - geordnet nach Themen</a:t>
            </a:r>
          </a:p>
          <a:p>
            <a:pPr>
              <a:buNone/>
            </a:pPr>
            <a:endParaRPr lang="de-DE" sz="2400" b="1" dirty="0">
              <a:solidFill>
                <a:srgbClr val="FF0000"/>
              </a:solidFill>
            </a:endParaRPr>
          </a:p>
        </p:txBody>
      </p:sp>
      <p:pic>
        <p:nvPicPr>
          <p:cNvPr id="8" name="Grafik 7" descr="steinbruch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708920"/>
            <a:ext cx="7452320" cy="1450759"/>
          </a:xfrm>
          <a:prstGeom prst="rect">
            <a:avLst/>
          </a:prstGeom>
        </p:spPr>
      </p:pic>
      <p:pic>
        <p:nvPicPr>
          <p:cNvPr id="5" name="Grafik 4" descr="steinbruch7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708920"/>
            <a:ext cx="7488832" cy="145786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187624" y="4221088"/>
            <a:ext cx="72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Dateitypen:</a:t>
            </a:r>
          </a:p>
          <a:p>
            <a:r>
              <a:rPr lang="de-DE" sz="2000" dirty="0" smtClean="0"/>
              <a:t>WORD, PDF, JPEG, BMP … </a:t>
            </a:r>
          </a:p>
          <a:p>
            <a:r>
              <a:rPr lang="de-DE" sz="2000" dirty="0" smtClean="0"/>
              <a:t>Dateigrößen  &lt; 50 K  bis &gt; 10 MB</a:t>
            </a:r>
          </a:p>
          <a:p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 Online-Archiv </a:t>
            </a:r>
            <a:br>
              <a:rPr lang="de-DE" dirty="0" smtClean="0"/>
            </a:br>
            <a:r>
              <a:rPr lang="de-DE" sz="3600" dirty="0" smtClean="0"/>
              <a:t>(Der „Steinbruch“)</a:t>
            </a:r>
            <a:endParaRPr lang="de-DE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971600" y="1628800"/>
            <a:ext cx="7632848" cy="4525963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Das Chronik-Archiv</a:t>
            </a:r>
          </a:p>
          <a:p>
            <a:pPr>
              <a:buNone/>
            </a:pPr>
            <a:r>
              <a:rPr lang="de-DE" sz="2400" dirty="0" smtClean="0"/>
              <a:t>„komplexere Schichtung“ - geordnet nach Themen</a:t>
            </a:r>
          </a:p>
          <a:p>
            <a:pPr>
              <a:buNone/>
            </a:pPr>
            <a:endParaRPr lang="de-DE" sz="2400" b="1" dirty="0">
              <a:solidFill>
                <a:srgbClr val="FF0000"/>
              </a:solidFill>
            </a:endParaRPr>
          </a:p>
        </p:txBody>
      </p:sp>
      <p:pic>
        <p:nvPicPr>
          <p:cNvPr id="8" name="Grafik 7" descr="steinbruch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708920"/>
            <a:ext cx="7452320" cy="1450759"/>
          </a:xfrm>
          <a:prstGeom prst="rect">
            <a:avLst/>
          </a:prstGeom>
        </p:spPr>
      </p:pic>
      <p:pic>
        <p:nvPicPr>
          <p:cNvPr id="5" name="Grafik 4" descr="steinbruch7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708920"/>
            <a:ext cx="7488832" cy="145786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187624" y="4221088"/>
            <a:ext cx="7200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Dateitypen:</a:t>
            </a:r>
          </a:p>
          <a:p>
            <a:r>
              <a:rPr lang="de-DE" sz="2000" dirty="0" smtClean="0"/>
              <a:t>WORD, PDF, JPEG, BMP … </a:t>
            </a:r>
          </a:p>
          <a:p>
            <a:r>
              <a:rPr lang="de-DE" sz="2000" dirty="0" smtClean="0"/>
              <a:t>Dateigrößen  &lt; 50 K  bis &gt; 10 MB</a:t>
            </a:r>
          </a:p>
          <a:p>
            <a:endParaRPr lang="de-DE" sz="2400" dirty="0"/>
          </a:p>
          <a:p>
            <a:r>
              <a:rPr lang="de-DE" sz="2400" dirty="0" smtClean="0"/>
              <a:t>Zahlreiche Dubletten.  </a:t>
            </a:r>
          </a:p>
          <a:p>
            <a:r>
              <a:rPr lang="de-DE" sz="2000" dirty="0" smtClean="0"/>
              <a:t>Hauptproblem: identische Bilder in unterschiedlicher Qualität mit unterschiedlichen Dateinamen. 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 Online-Archiv </a:t>
            </a:r>
            <a:br>
              <a:rPr lang="de-DE" dirty="0" smtClean="0"/>
            </a:br>
            <a:r>
              <a:rPr lang="de-DE" sz="3600" dirty="0" smtClean="0"/>
              <a:t>(Der „Steinbruch“)</a:t>
            </a:r>
            <a:endParaRPr lang="de-DE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971600" y="1628800"/>
            <a:ext cx="7632848" cy="4525963"/>
          </a:xfrm>
        </p:spPr>
        <p:txBody>
          <a:bodyPr/>
          <a:lstStyle/>
          <a:p>
            <a:pPr>
              <a:buNone/>
            </a:pPr>
            <a:r>
              <a:rPr lang="de-DE" sz="2400" b="1" dirty="0" smtClean="0"/>
              <a:t>Wie funktioniert der Online-Steinbruch?</a:t>
            </a:r>
          </a:p>
          <a:p>
            <a:pPr>
              <a:buNone/>
            </a:pPr>
            <a:r>
              <a:rPr lang="de-DE" sz="1800" dirty="0" smtClean="0"/>
              <a:t>Für jedes Thema im </a:t>
            </a:r>
            <a:r>
              <a:rPr lang="de-DE" sz="1800" b="1" dirty="0" smtClean="0">
                <a:solidFill>
                  <a:srgbClr val="FF0000"/>
                </a:solidFill>
              </a:rPr>
              <a:t>Chronik-Archiv</a:t>
            </a:r>
            <a:r>
              <a:rPr lang="de-DE" sz="1800" dirty="0" smtClean="0"/>
              <a:t> gibt es eine Seite, </a:t>
            </a:r>
          </a:p>
          <a:p>
            <a:pPr>
              <a:buNone/>
            </a:pPr>
            <a:r>
              <a:rPr lang="de-DE" sz="1800" dirty="0" smtClean="0"/>
              <a:t>erreichbar über die </a:t>
            </a:r>
            <a:r>
              <a:rPr lang="de-DE" sz="1800" dirty="0" err="1" smtClean="0"/>
              <a:t>Pulldown</a:t>
            </a:r>
            <a:r>
              <a:rPr lang="de-DE" sz="1800" dirty="0" smtClean="0"/>
              <a:t>-Menus.</a:t>
            </a:r>
            <a:endParaRPr lang="de-DE" sz="1800" dirty="0"/>
          </a:p>
          <a:p>
            <a:pPr>
              <a:buNone/>
            </a:pPr>
            <a:endParaRPr lang="de-DE" sz="2400" b="1" dirty="0">
              <a:solidFill>
                <a:srgbClr val="FF0000"/>
              </a:solidFill>
            </a:endParaRPr>
          </a:p>
        </p:txBody>
      </p:sp>
      <p:pic>
        <p:nvPicPr>
          <p:cNvPr id="9" name="Grafik 8" descr="homepag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996952"/>
            <a:ext cx="6300192" cy="3108244"/>
          </a:xfrm>
          <a:prstGeom prst="rect">
            <a:avLst/>
          </a:prstGeom>
        </p:spPr>
      </p:pic>
      <p:cxnSp>
        <p:nvCxnSpPr>
          <p:cNvPr id="11" name="Gerade Verbindung mit Pfeil 10"/>
          <p:cNvCxnSpPr/>
          <p:nvPr/>
        </p:nvCxnSpPr>
        <p:spPr>
          <a:xfrm>
            <a:off x="3203848" y="2708920"/>
            <a:ext cx="50405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homepag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2996952"/>
            <a:ext cx="3976489" cy="343069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 Online-Archiv </a:t>
            </a:r>
            <a:br>
              <a:rPr lang="de-DE" dirty="0" smtClean="0"/>
            </a:br>
            <a:r>
              <a:rPr lang="de-DE" sz="3600" dirty="0" smtClean="0"/>
              <a:t>(Der „Steinbruch“)</a:t>
            </a:r>
            <a:endParaRPr lang="de-DE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971600" y="1628800"/>
            <a:ext cx="7632848" cy="4525963"/>
          </a:xfrm>
        </p:spPr>
        <p:txBody>
          <a:bodyPr/>
          <a:lstStyle/>
          <a:p>
            <a:pPr>
              <a:buNone/>
            </a:pPr>
            <a:r>
              <a:rPr lang="de-DE" sz="2400" b="1" dirty="0" smtClean="0"/>
              <a:t>Wie funktioniert der Online-Steinbruch?</a:t>
            </a:r>
          </a:p>
          <a:p>
            <a:pPr>
              <a:buNone/>
            </a:pPr>
            <a:r>
              <a:rPr lang="de-DE" sz="1800" dirty="0" smtClean="0"/>
              <a:t>Die Seite listet den Inhalt des entsprechenden Ordners im </a:t>
            </a:r>
            <a:r>
              <a:rPr lang="de-DE" sz="1800" b="1" dirty="0" smtClean="0">
                <a:solidFill>
                  <a:srgbClr val="FF0000"/>
                </a:solidFill>
              </a:rPr>
              <a:t>Chronik-Archivs </a:t>
            </a:r>
            <a:r>
              <a:rPr lang="de-DE" sz="1800" dirty="0" smtClean="0"/>
              <a:t>auf</a:t>
            </a:r>
            <a:r>
              <a:rPr lang="de-DE" sz="1800" b="1" dirty="0" smtClean="0"/>
              <a:t>.</a:t>
            </a:r>
            <a:endParaRPr lang="de-DE" sz="1800" dirty="0" smtClean="0"/>
          </a:p>
          <a:p>
            <a:pPr>
              <a:buNone/>
            </a:pPr>
            <a:r>
              <a:rPr lang="de-DE" sz="1800" dirty="0" smtClean="0"/>
              <a:t>JPEG-Dateien werden als sehr kleine Vorschaubilder angezeigt.</a:t>
            </a:r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2400" b="1" dirty="0">
              <a:solidFill>
                <a:srgbClr val="FF0000"/>
              </a:solidFill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1691680" y="2708920"/>
            <a:ext cx="2808312" cy="2448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homepag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2996952"/>
            <a:ext cx="3976489" cy="343069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 Online-Archiv </a:t>
            </a:r>
            <a:br>
              <a:rPr lang="de-DE" dirty="0" smtClean="0"/>
            </a:br>
            <a:r>
              <a:rPr lang="de-DE" sz="3600" dirty="0" smtClean="0"/>
              <a:t>(Der „Steinbruch“)</a:t>
            </a:r>
            <a:endParaRPr lang="de-DE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971600" y="1628800"/>
            <a:ext cx="7632848" cy="4525963"/>
          </a:xfrm>
        </p:spPr>
        <p:txBody>
          <a:bodyPr/>
          <a:lstStyle/>
          <a:p>
            <a:pPr>
              <a:buNone/>
            </a:pPr>
            <a:r>
              <a:rPr lang="de-DE" sz="2400" b="1" dirty="0" smtClean="0"/>
              <a:t>Wie funktioniert der Online-Steinbruch?</a:t>
            </a:r>
          </a:p>
          <a:p>
            <a:pPr>
              <a:buNone/>
            </a:pPr>
            <a:r>
              <a:rPr lang="de-DE" sz="1800" dirty="0" smtClean="0"/>
              <a:t>Die Seite listet den Inhalt des entsprechenden Ordners im </a:t>
            </a:r>
            <a:r>
              <a:rPr lang="de-DE" sz="1800" b="1" dirty="0" smtClean="0">
                <a:solidFill>
                  <a:srgbClr val="FF0000"/>
                </a:solidFill>
              </a:rPr>
              <a:t>Chronik-Archivs </a:t>
            </a:r>
            <a:r>
              <a:rPr lang="de-DE" sz="1800" dirty="0" smtClean="0"/>
              <a:t>auf</a:t>
            </a:r>
            <a:r>
              <a:rPr lang="de-DE" sz="1800" b="1" dirty="0" smtClean="0"/>
              <a:t>.</a:t>
            </a:r>
            <a:endParaRPr lang="de-DE" sz="1800" dirty="0" smtClean="0"/>
          </a:p>
          <a:p>
            <a:pPr>
              <a:buNone/>
            </a:pPr>
            <a:r>
              <a:rPr lang="de-DE" sz="1800" dirty="0" smtClean="0"/>
              <a:t>JPEG-Dateien werden als sehr kleine Vorschaubilder angezeigt.</a:t>
            </a:r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2400" b="1" dirty="0">
              <a:solidFill>
                <a:srgbClr val="FF0000"/>
              </a:solidFill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1907704" y="3645024"/>
            <a:ext cx="252028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755576" y="3356992"/>
            <a:ext cx="334784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Word-Dateien können nicht</a:t>
            </a:r>
          </a:p>
          <a:p>
            <a:r>
              <a:rPr lang="de-DE" dirty="0"/>
              <a:t>d</a:t>
            </a:r>
            <a:r>
              <a:rPr lang="de-DE" dirty="0" smtClean="0"/>
              <a:t>irekt angesehen werden. </a:t>
            </a:r>
          </a:p>
          <a:p>
            <a:r>
              <a:rPr lang="de-DE" dirty="0" smtClean="0"/>
              <a:t>Sie müssen auf den lokalen PC</a:t>
            </a:r>
          </a:p>
          <a:p>
            <a:r>
              <a:rPr lang="de-DE" dirty="0"/>
              <a:t>h</a:t>
            </a:r>
            <a:r>
              <a:rPr lang="de-DE" dirty="0" smtClean="0"/>
              <a:t>eruntergeladen werden.</a:t>
            </a:r>
          </a:p>
          <a:p>
            <a:r>
              <a:rPr lang="de-DE" dirty="0" smtClean="0"/>
              <a:t>Und sind ggf. nach einer </a:t>
            </a:r>
            <a:br>
              <a:rPr lang="de-DE" dirty="0" smtClean="0"/>
            </a:br>
            <a:r>
              <a:rPr lang="de-DE" dirty="0" smtClean="0"/>
              <a:t>Bearbeitung wieder hochzuladen.</a:t>
            </a:r>
            <a:br>
              <a:rPr lang="de-DE" dirty="0" smtClean="0"/>
            </a:b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homepag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2996952"/>
            <a:ext cx="3976489" cy="343069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 Online-Archiv </a:t>
            </a:r>
            <a:br>
              <a:rPr lang="de-DE" dirty="0" smtClean="0"/>
            </a:br>
            <a:r>
              <a:rPr lang="de-DE" sz="3600" dirty="0" smtClean="0"/>
              <a:t>(Der „Steinbruch“)</a:t>
            </a:r>
            <a:endParaRPr lang="de-DE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971600" y="1628800"/>
            <a:ext cx="7632848" cy="4525963"/>
          </a:xfrm>
        </p:spPr>
        <p:txBody>
          <a:bodyPr/>
          <a:lstStyle/>
          <a:p>
            <a:pPr>
              <a:buNone/>
            </a:pPr>
            <a:r>
              <a:rPr lang="de-DE" sz="2400" b="1" dirty="0" smtClean="0"/>
              <a:t>Wie funktioniert der Online-Steinbruch?</a:t>
            </a:r>
          </a:p>
          <a:p>
            <a:pPr>
              <a:buNone/>
            </a:pPr>
            <a:r>
              <a:rPr lang="de-DE" sz="1800" dirty="0" smtClean="0"/>
              <a:t>Die Seite listet den Inhalt des entsprechenden Ordners im </a:t>
            </a:r>
            <a:r>
              <a:rPr lang="de-DE" sz="1800" b="1" dirty="0" smtClean="0">
                <a:solidFill>
                  <a:srgbClr val="FF0000"/>
                </a:solidFill>
              </a:rPr>
              <a:t>Chronik-Archivs </a:t>
            </a:r>
            <a:r>
              <a:rPr lang="de-DE" sz="1800" dirty="0" smtClean="0"/>
              <a:t>auf</a:t>
            </a:r>
            <a:r>
              <a:rPr lang="de-DE" sz="1800" b="1" dirty="0" smtClean="0"/>
              <a:t>.</a:t>
            </a:r>
            <a:endParaRPr lang="de-DE" sz="1800" dirty="0" smtClean="0"/>
          </a:p>
          <a:p>
            <a:pPr>
              <a:buNone/>
            </a:pPr>
            <a:r>
              <a:rPr lang="de-DE" sz="1800" dirty="0" smtClean="0"/>
              <a:t>JPEG-Dateien werden als sehr kleine Vorschaubilder angezeigt.</a:t>
            </a:r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2400" b="1" dirty="0">
              <a:solidFill>
                <a:srgbClr val="FF0000"/>
              </a:solidFill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1907704" y="3645024"/>
            <a:ext cx="252028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755576" y="3356992"/>
            <a:ext cx="334784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Word-Dateien können nicht</a:t>
            </a:r>
          </a:p>
          <a:p>
            <a:r>
              <a:rPr lang="de-DE" dirty="0"/>
              <a:t>d</a:t>
            </a:r>
            <a:r>
              <a:rPr lang="de-DE" dirty="0" smtClean="0"/>
              <a:t>irekt angesehen werden. </a:t>
            </a:r>
          </a:p>
          <a:p>
            <a:r>
              <a:rPr lang="de-DE" dirty="0" smtClean="0"/>
              <a:t>Sie müssen auf den lokalen PC</a:t>
            </a:r>
          </a:p>
          <a:p>
            <a:r>
              <a:rPr lang="de-DE" dirty="0"/>
              <a:t>h</a:t>
            </a:r>
            <a:r>
              <a:rPr lang="de-DE" dirty="0" smtClean="0"/>
              <a:t>eruntergeladen werden.</a:t>
            </a:r>
          </a:p>
          <a:p>
            <a:r>
              <a:rPr lang="de-DE" dirty="0" smtClean="0"/>
              <a:t>Und sind ggf. nach einer </a:t>
            </a:r>
            <a:br>
              <a:rPr lang="de-DE" dirty="0" smtClean="0"/>
            </a:br>
            <a:r>
              <a:rPr lang="de-DE" dirty="0" smtClean="0"/>
              <a:t>Bearbeitung wieder hochzuladen.</a:t>
            </a:r>
            <a:br>
              <a:rPr lang="de-DE" dirty="0" smtClean="0"/>
            </a:br>
            <a:r>
              <a:rPr lang="de-DE" dirty="0" smtClean="0">
                <a:solidFill>
                  <a:srgbClr val="FF0000"/>
                </a:solidFill>
              </a:rPr>
              <a:t>Änderungen im lokalen PC</a:t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dirty="0" smtClean="0">
                <a:solidFill>
                  <a:srgbClr val="FF0000"/>
                </a:solidFill>
              </a:rPr>
              <a:t>haben keine Auswirkungen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auf die  online-Version!</a:t>
            </a:r>
            <a:endParaRPr lang="de-DE" dirty="0">
              <a:solidFill>
                <a:srgbClr val="FF0000"/>
              </a:solidFill>
            </a:endParaRP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homepag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852936"/>
            <a:ext cx="5508104" cy="293377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 Online-Archiv </a:t>
            </a:r>
            <a:br>
              <a:rPr lang="de-DE" dirty="0" smtClean="0"/>
            </a:br>
            <a:r>
              <a:rPr lang="de-DE" sz="3600" dirty="0" smtClean="0"/>
              <a:t>(Der „Steinbruch“)</a:t>
            </a:r>
            <a:endParaRPr lang="de-DE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971600" y="1628801"/>
            <a:ext cx="7488832" cy="3816424"/>
          </a:xfrm>
        </p:spPr>
        <p:txBody>
          <a:bodyPr/>
          <a:lstStyle/>
          <a:p>
            <a:pPr>
              <a:buNone/>
            </a:pPr>
            <a:r>
              <a:rPr lang="de-DE" sz="2400" b="1" dirty="0" smtClean="0"/>
              <a:t>Wie funktioniert der Online-Steinbruch?</a:t>
            </a:r>
          </a:p>
          <a:p>
            <a:pPr>
              <a:buNone/>
            </a:pPr>
            <a:r>
              <a:rPr lang="de-DE" sz="1800" dirty="0" smtClean="0"/>
              <a:t>Für das </a:t>
            </a:r>
            <a:r>
              <a:rPr lang="de-DE" sz="1800" b="1" dirty="0" smtClean="0">
                <a:solidFill>
                  <a:srgbClr val="FF0000"/>
                </a:solidFill>
              </a:rPr>
              <a:t>Foto-Archiv </a:t>
            </a:r>
            <a:r>
              <a:rPr lang="de-DE" sz="1800" dirty="0" smtClean="0"/>
              <a:t>brauchten wir eine andere Lösung, da mit den winzigen Vorschaubildchen im Chronik-Archiv nicht vernünftig zu arbeiten ist. </a:t>
            </a:r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2400" b="1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2555776" y="2348880"/>
            <a:ext cx="439248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 Online-Archiv </a:t>
            </a:r>
            <a:br>
              <a:rPr lang="de-DE" dirty="0" smtClean="0"/>
            </a:br>
            <a:r>
              <a:rPr lang="de-DE" sz="3600" dirty="0" smtClean="0"/>
              <a:t>(Der „Steinbruch“)</a:t>
            </a:r>
            <a:endParaRPr lang="de-DE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971600" y="1628801"/>
            <a:ext cx="7488832" cy="1224135"/>
          </a:xfrm>
        </p:spPr>
        <p:txBody>
          <a:bodyPr/>
          <a:lstStyle/>
          <a:p>
            <a:pPr>
              <a:buNone/>
            </a:pPr>
            <a:r>
              <a:rPr lang="de-DE" sz="2400" b="1" dirty="0" smtClean="0"/>
              <a:t>Wie funktioniert der Online-Steinbruch?</a:t>
            </a:r>
          </a:p>
          <a:p>
            <a:pPr>
              <a:buNone/>
            </a:pPr>
            <a:r>
              <a:rPr lang="de-DE" sz="1800" dirty="0" smtClean="0"/>
              <a:t>Die meisten Bilder im </a:t>
            </a:r>
            <a:r>
              <a:rPr lang="de-DE" sz="1800" b="1" dirty="0" smtClean="0">
                <a:solidFill>
                  <a:srgbClr val="FF0000"/>
                </a:solidFill>
              </a:rPr>
              <a:t>Foto-Archiv</a:t>
            </a:r>
            <a:r>
              <a:rPr lang="de-DE" sz="1800" dirty="0" smtClean="0"/>
              <a:t> sind nach „Events“ (Gruppen)  jahrgangsweise geordnet.  Zu jedem Event gibt es eine Bildergalerie.</a:t>
            </a:r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2400" b="1" dirty="0">
              <a:solidFill>
                <a:srgbClr val="FF0000"/>
              </a:solidFill>
            </a:endParaRPr>
          </a:p>
        </p:txBody>
      </p:sp>
      <p:pic>
        <p:nvPicPr>
          <p:cNvPr id="7" name="Grafik 6" descr="homepag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852936"/>
            <a:ext cx="2801986" cy="3051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 Online-Archiv </a:t>
            </a:r>
            <a:br>
              <a:rPr lang="de-DE" dirty="0" smtClean="0"/>
            </a:br>
            <a:r>
              <a:rPr lang="de-DE" sz="3600" dirty="0" smtClean="0"/>
              <a:t>(Der „Steinbruch“)</a:t>
            </a:r>
            <a:endParaRPr lang="de-DE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971600" y="1628801"/>
            <a:ext cx="7488832" cy="1224135"/>
          </a:xfrm>
        </p:spPr>
        <p:txBody>
          <a:bodyPr/>
          <a:lstStyle/>
          <a:p>
            <a:pPr>
              <a:buNone/>
            </a:pPr>
            <a:r>
              <a:rPr lang="de-DE" sz="2400" b="1" dirty="0" smtClean="0"/>
              <a:t>Wie funktioniert der Online-Steinbruch?</a:t>
            </a:r>
          </a:p>
          <a:p>
            <a:pPr>
              <a:buNone/>
            </a:pPr>
            <a:r>
              <a:rPr lang="de-DE" sz="1800" dirty="0" smtClean="0"/>
              <a:t>Die meisten Bilder im </a:t>
            </a:r>
            <a:r>
              <a:rPr lang="de-DE" sz="1800" b="1" dirty="0" smtClean="0">
                <a:solidFill>
                  <a:srgbClr val="FF0000"/>
                </a:solidFill>
              </a:rPr>
              <a:t>Foto-Archiv</a:t>
            </a:r>
            <a:r>
              <a:rPr lang="de-DE" sz="1800" dirty="0" smtClean="0"/>
              <a:t> sind nach „Events“ (Gruppen)  jahrgangsweise geordnet.  Zu jedem Event gibt es eine Bildergalerie.</a:t>
            </a:r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2400" b="1" dirty="0">
              <a:solidFill>
                <a:srgbClr val="FF0000"/>
              </a:solidFill>
            </a:endParaRPr>
          </a:p>
        </p:txBody>
      </p:sp>
      <p:pic>
        <p:nvPicPr>
          <p:cNvPr id="7" name="Grafik 6" descr="homepag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852936"/>
            <a:ext cx="2801986" cy="3051051"/>
          </a:xfrm>
          <a:prstGeom prst="rect">
            <a:avLst/>
          </a:prstGeom>
        </p:spPr>
      </p:pic>
      <p:pic>
        <p:nvPicPr>
          <p:cNvPr id="8" name="Grafik 7" descr="homepage5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3284984"/>
            <a:ext cx="2610991" cy="2721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 Online-Archiv </a:t>
            </a:r>
            <a:br>
              <a:rPr lang="de-DE" dirty="0" smtClean="0"/>
            </a:br>
            <a:r>
              <a:rPr lang="de-DE" sz="3600" dirty="0" smtClean="0"/>
              <a:t>(Der „Steinbruch“)</a:t>
            </a:r>
            <a:endParaRPr lang="de-DE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971600" y="1628801"/>
            <a:ext cx="7488832" cy="1224135"/>
          </a:xfrm>
        </p:spPr>
        <p:txBody>
          <a:bodyPr/>
          <a:lstStyle/>
          <a:p>
            <a:pPr>
              <a:buNone/>
            </a:pPr>
            <a:r>
              <a:rPr lang="de-DE" sz="2400" b="1" dirty="0" smtClean="0"/>
              <a:t>Wie funktioniert der Online-Steinbruch?</a:t>
            </a:r>
          </a:p>
          <a:p>
            <a:pPr>
              <a:buNone/>
            </a:pPr>
            <a:r>
              <a:rPr lang="de-DE" sz="1800" dirty="0" smtClean="0"/>
              <a:t>Die meisten Bilder im </a:t>
            </a:r>
            <a:r>
              <a:rPr lang="de-DE" sz="1800" b="1" dirty="0" smtClean="0">
                <a:solidFill>
                  <a:srgbClr val="FF0000"/>
                </a:solidFill>
              </a:rPr>
              <a:t>Foto-Archiv</a:t>
            </a:r>
            <a:r>
              <a:rPr lang="de-DE" sz="1800" dirty="0" smtClean="0"/>
              <a:t> sind nach „Events“ (Gruppen)  jahrgangsweise geordnet.  Zu jedem Event gibt es eine Bildergalerie.</a:t>
            </a:r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2400" b="1" dirty="0">
              <a:solidFill>
                <a:srgbClr val="FF0000"/>
              </a:solidFill>
            </a:endParaRPr>
          </a:p>
        </p:txBody>
      </p:sp>
      <p:pic>
        <p:nvPicPr>
          <p:cNvPr id="7" name="Grafik 6" descr="homepag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852936"/>
            <a:ext cx="2801986" cy="3051051"/>
          </a:xfrm>
          <a:prstGeom prst="rect">
            <a:avLst/>
          </a:prstGeom>
        </p:spPr>
      </p:pic>
      <p:pic>
        <p:nvPicPr>
          <p:cNvPr id="8" name="Grafik 7" descr="homepage5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3284984"/>
            <a:ext cx="2610991" cy="2721883"/>
          </a:xfrm>
          <a:prstGeom prst="rect">
            <a:avLst/>
          </a:prstGeom>
        </p:spPr>
      </p:pic>
      <p:pic>
        <p:nvPicPr>
          <p:cNvPr id="10" name="Grafik 9" descr="homepage6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7" y="2924944"/>
            <a:ext cx="4863639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 Online-Archiv </a:t>
            </a:r>
            <a:br>
              <a:rPr lang="de-DE" dirty="0" smtClean="0"/>
            </a:br>
            <a:r>
              <a:rPr lang="de-DE" sz="3600" dirty="0" smtClean="0"/>
              <a:t>(Der „Steinbruch“)</a:t>
            </a:r>
            <a:endParaRPr lang="de-DE" sz="3600" dirty="0"/>
          </a:p>
        </p:txBody>
      </p:sp>
      <p:pic>
        <p:nvPicPr>
          <p:cNvPr id="4" name="Inhaltsplatzhalter 3" descr="steinbruch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5705" y="1600200"/>
            <a:ext cx="607258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 Online-Archiv </a:t>
            </a:r>
            <a:br>
              <a:rPr lang="de-DE" dirty="0" smtClean="0"/>
            </a:br>
            <a:r>
              <a:rPr lang="de-DE" sz="3600" dirty="0" smtClean="0"/>
              <a:t>(Der „Steinbruch“)</a:t>
            </a:r>
            <a:endParaRPr lang="de-DE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971600" y="1628801"/>
            <a:ext cx="7488832" cy="2664295"/>
          </a:xfrm>
        </p:spPr>
        <p:txBody>
          <a:bodyPr/>
          <a:lstStyle/>
          <a:p>
            <a:pPr>
              <a:buNone/>
            </a:pPr>
            <a:r>
              <a:rPr lang="de-DE" sz="2400" b="1" dirty="0" smtClean="0"/>
              <a:t>Wie funktioniert das Foto-Archiv?</a:t>
            </a:r>
          </a:p>
          <a:p>
            <a:pPr>
              <a:buNone/>
            </a:pPr>
            <a:r>
              <a:rPr lang="de-DE" sz="2000" dirty="0" smtClean="0"/>
              <a:t>Das Problem: Unsere Bilddateien sind z.T. sehr groß (über 30 MB). Damit zu arbeiten ist bei normalen Übertragungsraten mühsam. </a:t>
            </a:r>
          </a:p>
          <a:p>
            <a:pPr>
              <a:buNone/>
            </a:pPr>
            <a:r>
              <a:rPr lang="de-DE" sz="2000" dirty="0" smtClean="0"/>
              <a:t>Unsere Lösung:</a:t>
            </a:r>
          </a:p>
          <a:p>
            <a:pPr>
              <a:buNone/>
            </a:pPr>
            <a:r>
              <a:rPr lang="de-DE" sz="2000" dirty="0" smtClean="0"/>
              <a:t>Die Bildergalerien werden mit der Software „</a:t>
            </a:r>
            <a:r>
              <a:rPr lang="de-DE" sz="2000" dirty="0" err="1" smtClean="0"/>
              <a:t>jAlbum</a:t>
            </a:r>
            <a:r>
              <a:rPr lang="de-DE" sz="2000" dirty="0" smtClean="0"/>
              <a:t>“ erstellt. Dabei gibt es jedes Bild in drei verschiedenen Auflösungen: als Originalbild in höchster Auflösung, als Präsentations-„Slide“ und als Vorschaubildchen („Thumb“).   Das Ablagesystem dafür ist eindeutig.</a:t>
            </a:r>
          </a:p>
          <a:p>
            <a:pPr>
              <a:buNone/>
            </a:pPr>
            <a:endParaRPr lang="de-DE" sz="2000" dirty="0" smtClean="0"/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 Online-Archiv </a:t>
            </a:r>
            <a:br>
              <a:rPr lang="de-DE" dirty="0" smtClean="0"/>
            </a:br>
            <a:r>
              <a:rPr lang="de-DE" sz="3600" dirty="0" smtClean="0"/>
              <a:t>(Der „Steinbruch“)</a:t>
            </a:r>
            <a:endParaRPr lang="de-DE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971600" y="1628801"/>
            <a:ext cx="7488832" cy="576063"/>
          </a:xfrm>
        </p:spPr>
        <p:txBody>
          <a:bodyPr/>
          <a:lstStyle/>
          <a:p>
            <a:pPr>
              <a:buNone/>
            </a:pPr>
            <a:r>
              <a:rPr lang="de-DE" sz="2400" b="1" dirty="0" smtClean="0"/>
              <a:t>Wie funktioniert das Foto-Archiv?</a:t>
            </a:r>
          </a:p>
          <a:p>
            <a:pPr>
              <a:buNone/>
            </a:pPr>
            <a:endParaRPr lang="de-DE" sz="2000" dirty="0" smtClean="0"/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2400" b="1" dirty="0">
              <a:solidFill>
                <a:srgbClr val="FF0000"/>
              </a:solidFill>
            </a:endParaRPr>
          </a:p>
        </p:txBody>
      </p:sp>
      <p:pic>
        <p:nvPicPr>
          <p:cNvPr id="4" name="Grafik 3" descr="homepage6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348880"/>
            <a:ext cx="3884185" cy="2185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 Online-Archiv </a:t>
            </a:r>
            <a:br>
              <a:rPr lang="de-DE" dirty="0" smtClean="0"/>
            </a:br>
            <a:r>
              <a:rPr lang="de-DE" sz="3600" dirty="0" smtClean="0"/>
              <a:t>(Der „Steinbruch“)</a:t>
            </a:r>
            <a:endParaRPr lang="de-DE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971600" y="1628801"/>
            <a:ext cx="7488832" cy="576063"/>
          </a:xfrm>
        </p:spPr>
        <p:txBody>
          <a:bodyPr/>
          <a:lstStyle/>
          <a:p>
            <a:pPr>
              <a:buNone/>
            </a:pPr>
            <a:r>
              <a:rPr lang="de-DE" sz="2400" b="1" dirty="0" smtClean="0"/>
              <a:t>Wie funktioniert das Foto-Archiv?</a:t>
            </a:r>
          </a:p>
          <a:p>
            <a:pPr>
              <a:buNone/>
            </a:pPr>
            <a:endParaRPr lang="de-DE" sz="2000" dirty="0" smtClean="0"/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2400" b="1" dirty="0">
              <a:solidFill>
                <a:srgbClr val="FF0000"/>
              </a:solidFill>
            </a:endParaRPr>
          </a:p>
        </p:txBody>
      </p:sp>
      <p:pic>
        <p:nvPicPr>
          <p:cNvPr id="4" name="Grafik 3" descr="homepage6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348880"/>
            <a:ext cx="3884185" cy="2185259"/>
          </a:xfrm>
          <a:prstGeom prst="rect">
            <a:avLst/>
          </a:prstGeom>
        </p:spPr>
      </p:pic>
      <p:pic>
        <p:nvPicPr>
          <p:cNvPr id="5" name="Grafik 4" descr="jalbum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2060848"/>
            <a:ext cx="6480720" cy="5691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 Online-Archiv </a:t>
            </a:r>
            <a:br>
              <a:rPr lang="de-DE" dirty="0" smtClean="0"/>
            </a:br>
            <a:r>
              <a:rPr lang="de-DE" sz="3600" dirty="0" smtClean="0"/>
              <a:t>(Der „Steinbruch“)</a:t>
            </a:r>
            <a:endParaRPr lang="de-DE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971600" y="1628801"/>
            <a:ext cx="7488832" cy="576063"/>
          </a:xfrm>
        </p:spPr>
        <p:txBody>
          <a:bodyPr/>
          <a:lstStyle/>
          <a:p>
            <a:pPr>
              <a:buNone/>
            </a:pPr>
            <a:r>
              <a:rPr lang="de-DE" sz="2400" b="1" dirty="0" smtClean="0"/>
              <a:t>Wie funktioniert das Foto-Archiv?</a:t>
            </a:r>
          </a:p>
          <a:p>
            <a:pPr>
              <a:buNone/>
            </a:pPr>
            <a:endParaRPr lang="de-DE" sz="2000" dirty="0" smtClean="0"/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2400" b="1" dirty="0">
              <a:solidFill>
                <a:srgbClr val="FF0000"/>
              </a:solidFill>
            </a:endParaRPr>
          </a:p>
        </p:txBody>
      </p:sp>
      <p:pic>
        <p:nvPicPr>
          <p:cNvPr id="4" name="Grafik 3" descr="homepage6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348880"/>
            <a:ext cx="3884185" cy="2185259"/>
          </a:xfrm>
          <a:prstGeom prst="rect">
            <a:avLst/>
          </a:prstGeom>
        </p:spPr>
      </p:pic>
      <p:pic>
        <p:nvPicPr>
          <p:cNvPr id="5" name="Grafik 4" descr="jalbum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2060848"/>
            <a:ext cx="6480720" cy="5691190"/>
          </a:xfrm>
          <a:prstGeom prst="rect">
            <a:avLst/>
          </a:prstGeom>
        </p:spPr>
      </p:pic>
      <p:pic>
        <p:nvPicPr>
          <p:cNvPr id="7" name="Grafik 6" descr="jalbum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1556792"/>
            <a:ext cx="7181850" cy="569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 Online-Archiv </a:t>
            </a:r>
            <a:br>
              <a:rPr lang="de-DE" dirty="0" smtClean="0"/>
            </a:br>
            <a:r>
              <a:rPr lang="de-DE" sz="3600" dirty="0" smtClean="0"/>
              <a:t>(Der „Steinbruch“)</a:t>
            </a:r>
            <a:endParaRPr lang="de-DE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971600" y="1628801"/>
            <a:ext cx="7488832" cy="576063"/>
          </a:xfrm>
        </p:spPr>
        <p:txBody>
          <a:bodyPr/>
          <a:lstStyle/>
          <a:p>
            <a:pPr>
              <a:buNone/>
            </a:pPr>
            <a:r>
              <a:rPr lang="de-DE" sz="2400" b="1" dirty="0" smtClean="0"/>
              <a:t>Wie funktioniert das Foto-Archiv?</a:t>
            </a:r>
          </a:p>
          <a:p>
            <a:pPr>
              <a:buNone/>
            </a:pPr>
            <a:endParaRPr lang="de-DE" sz="2000" dirty="0" smtClean="0"/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2400" b="1" dirty="0">
              <a:solidFill>
                <a:srgbClr val="FF0000"/>
              </a:solidFill>
            </a:endParaRPr>
          </a:p>
        </p:txBody>
      </p:sp>
      <p:pic>
        <p:nvPicPr>
          <p:cNvPr id="4" name="Grafik 3" descr="homepage6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348880"/>
            <a:ext cx="3884185" cy="2185259"/>
          </a:xfrm>
          <a:prstGeom prst="rect">
            <a:avLst/>
          </a:prstGeom>
        </p:spPr>
      </p:pic>
      <p:pic>
        <p:nvPicPr>
          <p:cNvPr id="5" name="Grafik 4" descr="jalbum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2060848"/>
            <a:ext cx="6480720" cy="5691190"/>
          </a:xfrm>
          <a:prstGeom prst="rect">
            <a:avLst/>
          </a:prstGeom>
        </p:spPr>
      </p:pic>
      <p:pic>
        <p:nvPicPr>
          <p:cNvPr id="7" name="Grafik 6" descr="jalbum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1556792"/>
            <a:ext cx="7181850" cy="5695950"/>
          </a:xfrm>
          <a:prstGeom prst="rect">
            <a:avLst/>
          </a:prstGeom>
        </p:spPr>
      </p:pic>
      <p:pic>
        <p:nvPicPr>
          <p:cNvPr id="8" name="Grafik 7" descr="jalbum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2060848"/>
            <a:ext cx="702945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 Online-Archiv </a:t>
            </a:r>
            <a:br>
              <a:rPr lang="de-DE" dirty="0" smtClean="0"/>
            </a:br>
            <a:r>
              <a:rPr lang="de-DE" sz="3600" dirty="0" smtClean="0"/>
              <a:t>(Der „Steinbruch“)</a:t>
            </a:r>
            <a:endParaRPr lang="de-DE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971600" y="1628801"/>
            <a:ext cx="7488832" cy="3888431"/>
          </a:xfrm>
        </p:spPr>
        <p:txBody>
          <a:bodyPr/>
          <a:lstStyle/>
          <a:p>
            <a:pPr>
              <a:buNone/>
            </a:pPr>
            <a:r>
              <a:rPr lang="de-DE" sz="2400" b="1" dirty="0" smtClean="0"/>
              <a:t>Wie funktioniert das Foto-Archiv?</a:t>
            </a:r>
          </a:p>
          <a:p>
            <a:pPr>
              <a:buNone/>
            </a:pPr>
            <a:r>
              <a:rPr lang="de-DE" sz="2000" dirty="0" smtClean="0"/>
              <a:t>Ein weiteres Problem:</a:t>
            </a:r>
          </a:p>
          <a:p>
            <a:pPr>
              <a:buNone/>
            </a:pPr>
            <a:r>
              <a:rPr lang="de-DE" sz="2000" dirty="0" smtClean="0"/>
              <a:t>Etliche Bilder gibt es im Chronik-Archiv unter verschiedenen Namen mit unterschiedlicher Auflösung in verschiedenen Ordnern. </a:t>
            </a:r>
          </a:p>
          <a:p>
            <a:pPr>
              <a:buNone/>
            </a:pPr>
            <a:r>
              <a:rPr lang="de-DE" sz="2000" dirty="0" smtClean="0"/>
              <a:t>Etliche Bilder gibt es nur im Chronik-Archiv, </a:t>
            </a:r>
            <a:br>
              <a:rPr lang="de-DE" sz="2000" dirty="0" smtClean="0"/>
            </a:br>
            <a:r>
              <a:rPr lang="de-DE" sz="2000" dirty="0" smtClean="0"/>
              <a:t>und leider nicht im Foto-Archiv.</a:t>
            </a:r>
          </a:p>
          <a:p>
            <a:pPr>
              <a:buNone/>
            </a:pPr>
            <a:endParaRPr lang="de-DE" sz="2000" dirty="0" smtClean="0"/>
          </a:p>
          <a:p>
            <a:pPr>
              <a:buNone/>
            </a:pPr>
            <a:endParaRPr lang="de-DE" sz="2000" dirty="0" smtClean="0"/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Mit dem Online-Archiv arbeiten</a:t>
            </a:r>
            <a:br>
              <a:rPr lang="de-DE" dirty="0" smtClean="0"/>
            </a:br>
            <a:r>
              <a:rPr lang="de-DE" sz="3600" dirty="0" smtClean="0"/>
              <a:t>(Vom „Steinbruch“ in die „Werkstatt“)</a:t>
            </a:r>
            <a:endParaRPr lang="de-DE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971600" y="1628801"/>
            <a:ext cx="7488832" cy="3888431"/>
          </a:xfrm>
        </p:spPr>
        <p:txBody>
          <a:bodyPr/>
          <a:lstStyle/>
          <a:p>
            <a:pPr>
              <a:buNone/>
            </a:pPr>
            <a:endParaRPr lang="de-DE" sz="2000" dirty="0" smtClean="0"/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2400" b="1" dirty="0">
              <a:solidFill>
                <a:srgbClr val="FF0000"/>
              </a:solidFill>
            </a:endParaRPr>
          </a:p>
        </p:txBody>
      </p:sp>
      <p:pic>
        <p:nvPicPr>
          <p:cNvPr id="4" name="Grafik 3" descr="steinbruch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7" y="1700808"/>
            <a:ext cx="3457611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Mit dem Online-Archiv arbeiten</a:t>
            </a:r>
            <a:br>
              <a:rPr lang="de-DE" dirty="0" smtClean="0"/>
            </a:br>
            <a:r>
              <a:rPr lang="de-DE" sz="3600" dirty="0" smtClean="0"/>
              <a:t>(Vom „Steinbruch“ in die „Werkstatt“)</a:t>
            </a:r>
            <a:endParaRPr lang="de-DE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355976" y="1700808"/>
            <a:ext cx="4104456" cy="381642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de-DE" sz="2800" dirty="0" smtClean="0"/>
              <a:t>Material sichten</a:t>
            </a:r>
          </a:p>
          <a:p>
            <a:pPr marL="457200" indent="-457200">
              <a:buAutoNum type="arabicPeriod"/>
            </a:pPr>
            <a:r>
              <a:rPr lang="de-DE" sz="2800" dirty="0" smtClean="0"/>
              <a:t>Material bewerten</a:t>
            </a:r>
          </a:p>
          <a:p>
            <a:pPr marL="457200" indent="-457200">
              <a:buAutoNum type="arabicPeriod"/>
            </a:pPr>
            <a:r>
              <a:rPr lang="de-DE" sz="2800" dirty="0" smtClean="0"/>
              <a:t>Material markieren</a:t>
            </a:r>
          </a:p>
          <a:p>
            <a:pPr marL="457200" indent="-457200">
              <a:buAutoNum type="arabicPeriod"/>
            </a:pPr>
            <a:r>
              <a:rPr lang="de-DE" sz="2800" dirty="0" smtClean="0"/>
              <a:t>Material wiederfinden</a:t>
            </a:r>
          </a:p>
          <a:p>
            <a:pPr marL="457200" indent="-457200">
              <a:buAutoNum type="arabicPeriod"/>
            </a:pPr>
            <a:r>
              <a:rPr lang="de-DE" sz="2800" dirty="0" smtClean="0"/>
              <a:t>Material „verarbeiten“</a:t>
            </a:r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2400" b="1" dirty="0">
              <a:solidFill>
                <a:srgbClr val="FF0000"/>
              </a:solidFill>
            </a:endParaRPr>
          </a:p>
        </p:txBody>
      </p:sp>
      <p:pic>
        <p:nvPicPr>
          <p:cNvPr id="4" name="Grafik 3" descr="steinbruch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7" y="1700808"/>
            <a:ext cx="3457611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Mit dem Online-Archiv arbeiten</a:t>
            </a:r>
            <a:br>
              <a:rPr lang="de-DE" dirty="0" smtClean="0"/>
            </a:br>
            <a:r>
              <a:rPr lang="de-DE" sz="3600" dirty="0" smtClean="0"/>
              <a:t>(Vom „Steinbruch“ in die „Werkstatt“)</a:t>
            </a:r>
            <a:endParaRPr lang="de-DE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355976" y="1700808"/>
            <a:ext cx="4104456" cy="3816424"/>
          </a:xfrm>
        </p:spPr>
        <p:txBody>
          <a:bodyPr/>
          <a:lstStyle/>
          <a:p>
            <a:pPr>
              <a:buNone/>
            </a:pPr>
            <a:r>
              <a:rPr lang="de-DE" sz="1800" b="1" dirty="0" smtClean="0"/>
              <a:t>Material wiederauffindbar machen:</a:t>
            </a:r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r>
              <a:rPr lang="de-DE" sz="1800" dirty="0" smtClean="0"/>
              <a:t>1. „</a:t>
            </a:r>
            <a:r>
              <a:rPr lang="de-DE" sz="1800" dirty="0" err="1" smtClean="0"/>
              <a:t>Prä</a:t>
            </a:r>
            <a:r>
              <a:rPr lang="de-DE" sz="1800" dirty="0" smtClean="0"/>
              <a:t>-Koordination“: alles Material wird gesichtet und </a:t>
            </a:r>
            <a:r>
              <a:rPr lang="de-DE" sz="1800" dirty="0" err="1" smtClean="0"/>
              <a:t>verschlagwortet</a:t>
            </a:r>
            <a:endParaRPr lang="de-DE" sz="1800" dirty="0" smtClean="0"/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r>
              <a:rPr lang="de-DE" sz="1800" dirty="0" smtClean="0"/>
              <a:t>2. „Post-Koordination“: nur derzeit relevantes Material wird speziell „markiert“</a:t>
            </a:r>
          </a:p>
          <a:p>
            <a:pPr>
              <a:buNone/>
            </a:pPr>
            <a:endParaRPr lang="de-DE" sz="1800" dirty="0"/>
          </a:p>
          <a:p>
            <a:pPr>
              <a:buNone/>
            </a:pPr>
            <a:r>
              <a:rPr lang="de-DE" sz="1800" dirty="0" smtClean="0"/>
              <a:t>Für uns ist Option 2 sinnvoller. </a:t>
            </a:r>
            <a:endParaRPr lang="de-DE" sz="1800" dirty="0"/>
          </a:p>
          <a:p>
            <a:pPr>
              <a:buNone/>
            </a:pPr>
            <a:endParaRPr lang="de-DE" sz="2400" b="1" dirty="0">
              <a:solidFill>
                <a:srgbClr val="FF0000"/>
              </a:solidFill>
            </a:endParaRPr>
          </a:p>
        </p:txBody>
      </p:sp>
      <p:pic>
        <p:nvPicPr>
          <p:cNvPr id="4" name="Grafik 3" descr="steinbruch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7" y="1700808"/>
            <a:ext cx="3457611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Mit dem Online-Archiv arbeiten</a:t>
            </a:r>
            <a:br>
              <a:rPr lang="de-DE" dirty="0" smtClean="0"/>
            </a:br>
            <a:r>
              <a:rPr lang="de-DE" sz="3600" dirty="0" smtClean="0"/>
              <a:t>(Vom „Steinbruch“ in die „Werkstatt“)</a:t>
            </a:r>
            <a:endParaRPr lang="de-DE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355976" y="1700808"/>
            <a:ext cx="4104456" cy="3816424"/>
          </a:xfrm>
        </p:spPr>
        <p:txBody>
          <a:bodyPr/>
          <a:lstStyle/>
          <a:p>
            <a:pPr>
              <a:buNone/>
            </a:pPr>
            <a:r>
              <a:rPr lang="de-DE" sz="1800" b="1" dirty="0" smtClean="0"/>
              <a:t>Material wiederauffindbar machen</a:t>
            </a:r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r>
              <a:rPr lang="de-DE" sz="1800" dirty="0" smtClean="0"/>
              <a:t>Suchmöglichkeiten in Wordpress:</a:t>
            </a:r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r>
              <a:rPr lang="de-DE" sz="1800" u="sng" dirty="0" smtClean="0"/>
              <a:t>Volltextsuche</a:t>
            </a:r>
            <a:r>
              <a:rPr lang="de-DE" sz="1800" dirty="0" smtClean="0"/>
              <a:t> in  </a:t>
            </a:r>
            <a:r>
              <a:rPr lang="de-DE" sz="1800" u="sng" dirty="0" smtClean="0"/>
              <a:t>Seiten</a:t>
            </a:r>
            <a:r>
              <a:rPr lang="de-DE" sz="1800" dirty="0" smtClean="0"/>
              <a:t> und </a:t>
            </a:r>
            <a:r>
              <a:rPr lang="de-DE" sz="1800" u="sng" dirty="0" smtClean="0"/>
              <a:t>Beiträgen</a:t>
            </a:r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2400" b="1" dirty="0">
              <a:solidFill>
                <a:srgbClr val="FF0000"/>
              </a:solidFill>
            </a:endParaRPr>
          </a:p>
        </p:txBody>
      </p:sp>
      <p:pic>
        <p:nvPicPr>
          <p:cNvPr id="4" name="Grafik 3" descr="steinbruch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7" y="1700808"/>
            <a:ext cx="3457611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 Online-Archiv </a:t>
            </a:r>
            <a:br>
              <a:rPr lang="de-DE" dirty="0" smtClean="0"/>
            </a:br>
            <a:r>
              <a:rPr lang="de-DE" sz="3600" dirty="0" smtClean="0"/>
              <a:t>(Der „Steinbruch“)</a:t>
            </a:r>
            <a:endParaRPr lang="de-DE" sz="3600" dirty="0"/>
          </a:p>
        </p:txBody>
      </p:sp>
      <p:pic>
        <p:nvPicPr>
          <p:cNvPr id="5" name="Grafik 4" descr="steinbruch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772816"/>
            <a:ext cx="4464496" cy="2977406"/>
          </a:xfrm>
          <a:prstGeom prst="rect">
            <a:avLst/>
          </a:prstGeom>
        </p:spPr>
      </p:pic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4525963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Das Bildarchiv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Mit dem Online-Archiv arbeiten</a:t>
            </a:r>
            <a:br>
              <a:rPr lang="de-DE" dirty="0" smtClean="0"/>
            </a:br>
            <a:r>
              <a:rPr lang="de-DE" sz="3600" dirty="0" smtClean="0"/>
              <a:t>(Vom „Steinbruch“ in die „Werkstatt“)</a:t>
            </a:r>
            <a:endParaRPr lang="de-DE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355976" y="1700808"/>
            <a:ext cx="4104456" cy="3816424"/>
          </a:xfrm>
        </p:spPr>
        <p:txBody>
          <a:bodyPr/>
          <a:lstStyle/>
          <a:p>
            <a:pPr>
              <a:buNone/>
            </a:pPr>
            <a:r>
              <a:rPr lang="de-DE" sz="1800" b="1" dirty="0" smtClean="0"/>
              <a:t>Material wiederauffindbar machen</a:t>
            </a:r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r>
              <a:rPr lang="de-DE" sz="1800" dirty="0" smtClean="0"/>
              <a:t>Suchmöglichkeiten in Wordpress:</a:t>
            </a:r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r>
              <a:rPr lang="de-DE" sz="1800" u="sng" dirty="0" smtClean="0"/>
              <a:t>Volltextsuche</a:t>
            </a:r>
            <a:r>
              <a:rPr lang="de-DE" sz="1800" dirty="0" smtClean="0"/>
              <a:t> in  </a:t>
            </a:r>
            <a:r>
              <a:rPr lang="de-DE" sz="1800" u="sng" dirty="0" smtClean="0"/>
              <a:t>Seiten</a:t>
            </a:r>
            <a:r>
              <a:rPr lang="de-DE" sz="1800" dirty="0" smtClean="0"/>
              <a:t> und </a:t>
            </a:r>
            <a:r>
              <a:rPr lang="de-DE" sz="1800" u="sng" dirty="0" smtClean="0"/>
              <a:t>Beiträgen</a:t>
            </a:r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2400" b="1" dirty="0">
              <a:solidFill>
                <a:srgbClr val="FF0000"/>
              </a:solidFill>
            </a:endParaRPr>
          </a:p>
        </p:txBody>
      </p:sp>
      <p:pic>
        <p:nvPicPr>
          <p:cNvPr id="4" name="Grafik 3" descr="steinbruch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7" y="1700808"/>
            <a:ext cx="3457611" cy="4536504"/>
          </a:xfrm>
          <a:prstGeom prst="rect">
            <a:avLst/>
          </a:prstGeom>
        </p:spPr>
      </p:pic>
      <p:pic>
        <p:nvPicPr>
          <p:cNvPr id="7" name="Grafik 6" descr="manual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3645024"/>
            <a:ext cx="5976664" cy="3650954"/>
          </a:xfrm>
          <a:prstGeom prst="rect">
            <a:avLst/>
          </a:prstGeom>
        </p:spPr>
      </p:pic>
      <p:cxnSp>
        <p:nvCxnSpPr>
          <p:cNvPr id="9" name="Gerade Verbindung mit Pfeil 8"/>
          <p:cNvCxnSpPr/>
          <p:nvPr/>
        </p:nvCxnSpPr>
        <p:spPr>
          <a:xfrm>
            <a:off x="5148064" y="3284984"/>
            <a:ext cx="2376264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Mit dem Online-Archiv arbeiten</a:t>
            </a:r>
            <a:br>
              <a:rPr lang="de-DE" dirty="0" smtClean="0"/>
            </a:br>
            <a:r>
              <a:rPr lang="de-DE" sz="3600" dirty="0" smtClean="0"/>
              <a:t>(Vom „Steinbruch“ in die „Werkstatt“)</a:t>
            </a:r>
            <a:endParaRPr lang="de-DE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355976" y="1700808"/>
            <a:ext cx="4104456" cy="3816424"/>
          </a:xfrm>
        </p:spPr>
        <p:txBody>
          <a:bodyPr/>
          <a:lstStyle/>
          <a:p>
            <a:pPr>
              <a:buNone/>
            </a:pPr>
            <a:r>
              <a:rPr lang="de-DE" sz="1800" b="1" dirty="0" smtClean="0"/>
              <a:t>Material wiederauffindbar machen</a:t>
            </a:r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r>
              <a:rPr lang="de-DE" sz="1800" dirty="0" smtClean="0"/>
              <a:t>Suchmöglichkeiten in Wordpress:</a:t>
            </a:r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r>
              <a:rPr lang="de-DE" sz="1800" u="sng" dirty="0" smtClean="0"/>
              <a:t>Volltextsuche</a:t>
            </a:r>
            <a:r>
              <a:rPr lang="de-DE" sz="1800" dirty="0" smtClean="0"/>
              <a:t> in  </a:t>
            </a:r>
            <a:r>
              <a:rPr lang="de-DE" sz="1800" u="sng" dirty="0" smtClean="0"/>
              <a:t>Seiten</a:t>
            </a:r>
            <a:r>
              <a:rPr lang="de-DE" sz="1800" dirty="0" smtClean="0"/>
              <a:t> und </a:t>
            </a:r>
            <a:r>
              <a:rPr lang="de-DE" sz="1800" u="sng" dirty="0" smtClean="0"/>
              <a:t>Beiträgen</a:t>
            </a:r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2400" b="1" dirty="0">
              <a:solidFill>
                <a:srgbClr val="FF0000"/>
              </a:solidFill>
            </a:endParaRPr>
          </a:p>
        </p:txBody>
      </p:sp>
      <p:pic>
        <p:nvPicPr>
          <p:cNvPr id="4" name="Grafik 3" descr="steinbruch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7" y="1700808"/>
            <a:ext cx="3457611" cy="4536504"/>
          </a:xfrm>
          <a:prstGeom prst="rect">
            <a:avLst/>
          </a:prstGeom>
        </p:spPr>
      </p:pic>
      <p:pic>
        <p:nvPicPr>
          <p:cNvPr id="7" name="Grafik 6" descr="manual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3645024"/>
            <a:ext cx="5976664" cy="3650954"/>
          </a:xfrm>
          <a:prstGeom prst="rect">
            <a:avLst/>
          </a:prstGeom>
        </p:spPr>
      </p:pic>
      <p:cxnSp>
        <p:nvCxnSpPr>
          <p:cNvPr id="9" name="Gerade Verbindung mit Pfeil 8"/>
          <p:cNvCxnSpPr/>
          <p:nvPr/>
        </p:nvCxnSpPr>
        <p:spPr>
          <a:xfrm>
            <a:off x="5148064" y="3284984"/>
            <a:ext cx="2376264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H="1">
            <a:off x="5076056" y="3356992"/>
            <a:ext cx="1296144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Mit dem Online-Archiv arbeiten</a:t>
            </a:r>
            <a:br>
              <a:rPr lang="de-DE" dirty="0" smtClean="0"/>
            </a:br>
            <a:r>
              <a:rPr lang="de-DE" sz="3600" dirty="0" smtClean="0"/>
              <a:t>(Vom „Steinbruch“ in die „Werkstatt“)</a:t>
            </a:r>
            <a:endParaRPr lang="de-DE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355976" y="1700808"/>
            <a:ext cx="4104456" cy="3816424"/>
          </a:xfrm>
        </p:spPr>
        <p:txBody>
          <a:bodyPr/>
          <a:lstStyle/>
          <a:p>
            <a:pPr>
              <a:buNone/>
            </a:pPr>
            <a:r>
              <a:rPr lang="de-DE" sz="1800" b="1" dirty="0" smtClean="0"/>
              <a:t>Material wiederauffindbar machen</a:t>
            </a:r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r>
              <a:rPr lang="de-DE" sz="1800" dirty="0" smtClean="0"/>
              <a:t>Suchmöglichkeiten in Wordpress:</a:t>
            </a:r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r>
              <a:rPr lang="de-DE" sz="1800" u="sng" dirty="0" smtClean="0"/>
              <a:t>Volltextsuche</a:t>
            </a:r>
            <a:r>
              <a:rPr lang="de-DE" sz="1800" dirty="0" smtClean="0"/>
              <a:t> in  </a:t>
            </a:r>
            <a:r>
              <a:rPr lang="de-DE" sz="1800" u="sng" dirty="0" smtClean="0"/>
              <a:t>Seiten</a:t>
            </a:r>
            <a:r>
              <a:rPr lang="de-DE" sz="1800" dirty="0" smtClean="0"/>
              <a:t> und </a:t>
            </a:r>
            <a:r>
              <a:rPr lang="de-DE" sz="1800" u="sng" dirty="0" smtClean="0"/>
              <a:t>Beiträgen</a:t>
            </a:r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2400" b="1" dirty="0">
              <a:solidFill>
                <a:srgbClr val="FF0000"/>
              </a:solidFill>
            </a:endParaRPr>
          </a:p>
        </p:txBody>
      </p:sp>
      <p:pic>
        <p:nvPicPr>
          <p:cNvPr id="4" name="Grafik 3" descr="steinbruch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7" y="1700808"/>
            <a:ext cx="3457611" cy="4536504"/>
          </a:xfrm>
          <a:prstGeom prst="rect">
            <a:avLst/>
          </a:prstGeom>
        </p:spPr>
      </p:pic>
      <p:pic>
        <p:nvPicPr>
          <p:cNvPr id="7" name="Grafik 6" descr="manual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3645024"/>
            <a:ext cx="5976664" cy="3650954"/>
          </a:xfrm>
          <a:prstGeom prst="rect">
            <a:avLst/>
          </a:prstGeom>
        </p:spPr>
      </p:pic>
      <p:cxnSp>
        <p:nvCxnSpPr>
          <p:cNvPr id="9" name="Gerade Verbindung mit Pfeil 8"/>
          <p:cNvCxnSpPr/>
          <p:nvPr/>
        </p:nvCxnSpPr>
        <p:spPr>
          <a:xfrm>
            <a:off x="5148064" y="3284984"/>
            <a:ext cx="2376264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H="1">
            <a:off x="5076056" y="3356992"/>
            <a:ext cx="1296144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7452320" y="3284984"/>
            <a:ext cx="864096" cy="2304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Mit dem Online-Archiv arbeiten</a:t>
            </a:r>
            <a:br>
              <a:rPr lang="de-DE" dirty="0" smtClean="0"/>
            </a:br>
            <a:r>
              <a:rPr lang="de-DE" sz="3600" dirty="0" smtClean="0"/>
              <a:t>(Vom „Steinbruch“ in die „Werkstatt“)</a:t>
            </a:r>
            <a:endParaRPr lang="de-DE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355976" y="1700808"/>
            <a:ext cx="4104456" cy="4752528"/>
          </a:xfrm>
        </p:spPr>
        <p:txBody>
          <a:bodyPr/>
          <a:lstStyle/>
          <a:p>
            <a:pPr>
              <a:buNone/>
            </a:pPr>
            <a:r>
              <a:rPr lang="de-DE" sz="1800" b="1" dirty="0" smtClean="0"/>
              <a:t>Suchmöglichkeiten in Wordpress</a:t>
            </a:r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r>
              <a:rPr lang="de-DE" sz="1800" u="sng" dirty="0" smtClean="0"/>
              <a:t>Volltextsuche</a:t>
            </a:r>
            <a:r>
              <a:rPr lang="de-DE" sz="1800" dirty="0" smtClean="0"/>
              <a:t> in  </a:t>
            </a:r>
            <a:r>
              <a:rPr lang="de-DE" sz="1800" u="sng" dirty="0" smtClean="0"/>
              <a:t>Seiten</a:t>
            </a:r>
            <a:r>
              <a:rPr lang="de-DE" sz="1800" dirty="0" smtClean="0"/>
              <a:t> und </a:t>
            </a:r>
            <a:r>
              <a:rPr lang="de-DE" sz="1800" u="sng" dirty="0" smtClean="0"/>
              <a:t>Beiträgen</a:t>
            </a:r>
          </a:p>
          <a:p>
            <a:pPr>
              <a:buNone/>
            </a:pPr>
            <a:endParaRPr lang="de-DE" sz="1800" u="sng" dirty="0" smtClean="0"/>
          </a:p>
          <a:p>
            <a:pPr>
              <a:buNone/>
            </a:pPr>
            <a:r>
              <a:rPr lang="de-DE" sz="1800" u="sng" dirty="0" smtClean="0"/>
              <a:t>Beiträge</a:t>
            </a:r>
            <a:r>
              <a:rPr lang="de-DE" sz="1800" dirty="0" smtClean="0"/>
              <a:t> können mit Schlagworten und Kategorien versehen werden </a:t>
            </a:r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r>
              <a:rPr lang="de-DE" sz="1800" dirty="0" smtClean="0"/>
              <a:t>Die Volltextsuche durchsucht </a:t>
            </a:r>
            <a:r>
              <a:rPr lang="de-DE" sz="1800" b="1" dirty="0" smtClean="0"/>
              <a:t>NICHT </a:t>
            </a:r>
            <a:r>
              <a:rPr lang="de-DE" sz="1800" dirty="0" smtClean="0"/>
              <a:t>die hochgeladenen WORD- oder PDF-Dateien. </a:t>
            </a:r>
          </a:p>
          <a:p>
            <a:pPr>
              <a:buNone/>
            </a:pPr>
            <a:r>
              <a:rPr lang="de-DE" sz="1800" dirty="0" smtClean="0"/>
              <a:t>Namen von hochgeladenen Dateien werden gefunden, wenn sie in Texten vorkommen (</a:t>
            </a:r>
            <a:r>
              <a:rPr lang="de-DE" sz="1800" b="1" dirty="0" smtClean="0"/>
              <a:t>NICHT </a:t>
            </a:r>
            <a:r>
              <a:rPr lang="de-DE" sz="1800" dirty="0" smtClean="0"/>
              <a:t>in Listen oder Bilderalben)</a:t>
            </a:r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2400" b="1" dirty="0">
              <a:solidFill>
                <a:srgbClr val="FF0000"/>
              </a:solidFill>
            </a:endParaRPr>
          </a:p>
        </p:txBody>
      </p:sp>
      <p:pic>
        <p:nvPicPr>
          <p:cNvPr id="4" name="Grafik 3" descr="steinbruch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7" y="1700808"/>
            <a:ext cx="3457611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Mit dem Online-Archiv arbeiten</a:t>
            </a:r>
            <a:br>
              <a:rPr lang="de-DE" dirty="0" smtClean="0"/>
            </a:br>
            <a:r>
              <a:rPr lang="de-DE" sz="3600" dirty="0" smtClean="0"/>
              <a:t>(Vom „Steinbruch“ in die „Werkstatt“)</a:t>
            </a:r>
            <a:endParaRPr lang="de-DE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827584" y="1700808"/>
            <a:ext cx="7632848" cy="4752528"/>
          </a:xfrm>
        </p:spPr>
        <p:txBody>
          <a:bodyPr/>
          <a:lstStyle/>
          <a:p>
            <a:pPr>
              <a:buNone/>
            </a:pPr>
            <a:endParaRPr lang="de-DE" sz="1800" dirty="0" smtClean="0"/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2400" b="1" dirty="0">
              <a:solidFill>
                <a:srgbClr val="FF000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115616" y="1772816"/>
            <a:ext cx="73448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b="1" dirty="0" smtClean="0"/>
              <a:t>Problem:</a:t>
            </a:r>
          </a:p>
          <a:p>
            <a:pPr>
              <a:buNone/>
            </a:pPr>
            <a:r>
              <a:rPr lang="de-DE" dirty="0" smtClean="0"/>
              <a:t>Die Volltextsuche durchsucht </a:t>
            </a:r>
            <a:r>
              <a:rPr lang="de-DE" b="1" dirty="0" smtClean="0"/>
              <a:t>NICHT </a:t>
            </a:r>
            <a:r>
              <a:rPr lang="de-DE" dirty="0" smtClean="0"/>
              <a:t>die hochgeladenen WORD- oder PDF-Dateien. </a:t>
            </a:r>
          </a:p>
          <a:p>
            <a:pPr>
              <a:buNone/>
            </a:pPr>
            <a:r>
              <a:rPr lang="de-DE" b="1" dirty="0" smtClean="0"/>
              <a:t>Lösung:  </a:t>
            </a:r>
            <a:br>
              <a:rPr lang="de-DE" b="1" dirty="0" smtClean="0"/>
            </a:br>
            <a:r>
              <a:rPr lang="de-DE" dirty="0" smtClean="0"/>
              <a:t>Offline-Suche mit spezieller lokaler Software wie </a:t>
            </a:r>
            <a:r>
              <a:rPr lang="de-DE" dirty="0" err="1" smtClean="0"/>
              <a:t>FindIT</a:t>
            </a:r>
            <a:r>
              <a:rPr lang="de-DE" dirty="0" smtClean="0"/>
              <a:t> auf dem eigenen PC</a:t>
            </a:r>
          </a:p>
          <a:p>
            <a:pPr>
              <a:buNone/>
            </a:pPr>
            <a:endParaRPr lang="de-DE" dirty="0" smtClean="0"/>
          </a:p>
          <a:p>
            <a:r>
              <a:rPr lang="de-DE" b="1" dirty="0" smtClean="0"/>
              <a:t>Problem:</a:t>
            </a:r>
          </a:p>
          <a:p>
            <a:pPr>
              <a:buNone/>
            </a:pPr>
            <a:r>
              <a:rPr lang="de-DE" dirty="0" smtClean="0"/>
              <a:t>Namen von hochgeladenen Dateien werden nur gefunden, wenn sie in Texten vorkommen</a:t>
            </a:r>
          </a:p>
          <a:p>
            <a:pPr>
              <a:buNone/>
            </a:pPr>
            <a:r>
              <a:rPr lang="de-DE" b="1" dirty="0" smtClean="0"/>
              <a:t>Lösung 1:</a:t>
            </a:r>
          </a:p>
          <a:p>
            <a:pPr>
              <a:buNone/>
            </a:pPr>
            <a:r>
              <a:rPr lang="de-DE" dirty="0" smtClean="0"/>
              <a:t>Beiträge oder Seiten mit Links zu relevanten Dateien erstellen. Dabei gleich zusätzliche Schlagworte vergeben, also eine „Post-Koordination“ vornehmen.</a:t>
            </a:r>
          </a:p>
          <a:p>
            <a:r>
              <a:rPr lang="de-DE" b="1" dirty="0" smtClean="0"/>
              <a:t>Lösung 2:</a:t>
            </a:r>
          </a:p>
          <a:p>
            <a:r>
              <a:rPr lang="de-DE" dirty="0" smtClean="0"/>
              <a:t>Offline-Suche mit spezieller lokaler Software wie </a:t>
            </a:r>
            <a:r>
              <a:rPr lang="de-DE" dirty="0" err="1" smtClean="0"/>
              <a:t>FindIT</a:t>
            </a:r>
            <a:r>
              <a:rPr lang="de-DE" dirty="0" smtClean="0"/>
              <a:t> auf dem eigenen PC</a:t>
            </a:r>
            <a:endParaRPr lang="de-DE" b="1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Mit dem Online-Archiv arbeiten</a:t>
            </a:r>
            <a:br>
              <a:rPr lang="de-DE" dirty="0" smtClean="0"/>
            </a:br>
            <a:r>
              <a:rPr lang="de-DE" sz="3600" dirty="0" smtClean="0"/>
              <a:t>(Vom „Steinbruch“ in die „Werkstatt“)</a:t>
            </a:r>
            <a:endParaRPr lang="de-DE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827584" y="1700808"/>
            <a:ext cx="7632848" cy="4752528"/>
          </a:xfrm>
        </p:spPr>
        <p:txBody>
          <a:bodyPr/>
          <a:lstStyle/>
          <a:p>
            <a:pPr>
              <a:buNone/>
            </a:pPr>
            <a:r>
              <a:rPr lang="de-DE" sz="2400" b="1" dirty="0" smtClean="0"/>
              <a:t>Material wiederauffindbar machen</a:t>
            </a:r>
            <a:endParaRPr lang="de-DE" sz="2400" b="1" dirty="0"/>
          </a:p>
          <a:p>
            <a:pPr>
              <a:buNone/>
            </a:pPr>
            <a:endParaRPr lang="de-DE" sz="1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de-DE" sz="1800" dirty="0" smtClean="0"/>
              <a:t>Optimal:  </a:t>
            </a:r>
          </a:p>
          <a:p>
            <a:pPr>
              <a:buNone/>
            </a:pPr>
            <a:r>
              <a:rPr lang="de-DE" sz="1800" dirty="0" smtClean="0"/>
              <a:t>„Materialsammlungen“  in Seiten oder Beiträgen mit  Links zu relevanten Dateien , ggf. mit zusätzlichen Suchbegriffen oder Text-Passagen.</a:t>
            </a:r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r>
              <a:rPr lang="de-DE" sz="1800" dirty="0" smtClean="0"/>
              <a:t>Beispiele: </a:t>
            </a:r>
          </a:p>
          <a:p>
            <a:pPr>
              <a:buNone/>
            </a:pPr>
            <a:r>
              <a:rPr lang="de-DE" sz="1800" dirty="0" smtClean="0"/>
              <a:t>http://chronik.weinfreunde-bad-nauheim.de/links/</a:t>
            </a:r>
            <a:endParaRPr 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Mit dem Online-Archiv arbeiten</a:t>
            </a:r>
            <a:br>
              <a:rPr lang="de-DE" dirty="0" smtClean="0"/>
            </a:br>
            <a:r>
              <a:rPr lang="de-DE" sz="3600" dirty="0" smtClean="0"/>
              <a:t>(Vom „Steinbruch“ in die „Werkstatt“)</a:t>
            </a:r>
            <a:endParaRPr lang="de-DE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827584" y="1700808"/>
            <a:ext cx="7632848" cy="4752528"/>
          </a:xfrm>
        </p:spPr>
        <p:txBody>
          <a:bodyPr/>
          <a:lstStyle/>
          <a:p>
            <a:pPr>
              <a:buNone/>
            </a:pPr>
            <a:r>
              <a:rPr lang="de-DE" sz="2400" b="1" dirty="0" smtClean="0"/>
              <a:t>Material verarbeiten = Artikel verfassen</a:t>
            </a:r>
            <a:endParaRPr lang="de-DE" sz="2400" b="1" dirty="0"/>
          </a:p>
          <a:p>
            <a:pPr>
              <a:buNone/>
            </a:pPr>
            <a:endParaRPr lang="de-DE" sz="1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de-DE" sz="1800" b="1" dirty="0" smtClean="0"/>
              <a:t>Option 1:</a:t>
            </a:r>
          </a:p>
          <a:p>
            <a:pPr>
              <a:buNone/>
            </a:pPr>
            <a:r>
              <a:rPr lang="de-DE" sz="1800" dirty="0" smtClean="0"/>
              <a:t>Auf dem lokalen PC mit WORD</a:t>
            </a:r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r>
              <a:rPr lang="de-DE" sz="1800" b="1" dirty="0" smtClean="0"/>
              <a:t>Vorteil:</a:t>
            </a:r>
          </a:p>
          <a:p>
            <a:pPr>
              <a:buNone/>
            </a:pPr>
            <a:r>
              <a:rPr lang="de-DE" sz="1800" dirty="0" smtClean="0"/>
              <a:t>Vertraute Software</a:t>
            </a:r>
          </a:p>
          <a:p>
            <a:pPr>
              <a:buNone/>
            </a:pPr>
            <a:r>
              <a:rPr lang="de-DE" sz="1800" dirty="0" smtClean="0"/>
              <a:t>Einfügen von Bildern und  Formatierungen recht einfach</a:t>
            </a:r>
            <a:endParaRPr lang="de-DE" sz="1800" dirty="0" smtClean="0"/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r>
              <a:rPr lang="de-DE" sz="1800" b="1" dirty="0" smtClean="0"/>
              <a:t>Nachteil:</a:t>
            </a:r>
          </a:p>
          <a:p>
            <a:pPr>
              <a:buNone/>
            </a:pPr>
            <a:r>
              <a:rPr lang="de-DE" sz="1800" dirty="0" smtClean="0"/>
              <a:t>Alles Material muss lokal vorliegen.  </a:t>
            </a:r>
          </a:p>
          <a:p>
            <a:pPr>
              <a:buNone/>
            </a:pPr>
            <a:r>
              <a:rPr lang="de-DE" sz="1800" dirty="0" smtClean="0"/>
              <a:t>Die Word-Datei ist erst nach dem Hochladen für andere Chronisten verfügbar. </a:t>
            </a:r>
            <a:endParaRPr lang="de-DE" sz="1800" dirty="0" smtClean="0"/>
          </a:p>
          <a:p>
            <a:pPr>
              <a:buNone/>
            </a:pPr>
            <a:r>
              <a:rPr lang="de-DE" sz="1800" dirty="0" smtClean="0"/>
              <a:t>Links zu den Quellen schwierig zu setzen. </a:t>
            </a:r>
            <a:endParaRPr lang="de-DE" sz="1800" dirty="0" smtClean="0"/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endParaRPr lang="de-DE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Mit dem Online-Archiv arbeiten</a:t>
            </a:r>
            <a:br>
              <a:rPr lang="de-DE" dirty="0" smtClean="0"/>
            </a:br>
            <a:r>
              <a:rPr lang="de-DE" sz="3600" dirty="0" smtClean="0"/>
              <a:t>(Vom „Steinbruch“ in die „Werkstatt“)</a:t>
            </a:r>
            <a:endParaRPr lang="de-DE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827584" y="1700808"/>
            <a:ext cx="7632848" cy="4752528"/>
          </a:xfrm>
        </p:spPr>
        <p:txBody>
          <a:bodyPr/>
          <a:lstStyle/>
          <a:p>
            <a:pPr>
              <a:buNone/>
            </a:pPr>
            <a:r>
              <a:rPr lang="de-DE" sz="2400" b="1" dirty="0" smtClean="0"/>
              <a:t>Material verarbeiten = Artikel verfassen</a:t>
            </a:r>
            <a:endParaRPr lang="de-DE" sz="2400" b="1" dirty="0"/>
          </a:p>
          <a:p>
            <a:pPr>
              <a:buNone/>
            </a:pPr>
            <a:endParaRPr lang="de-DE" sz="1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de-DE" sz="1800" b="1" dirty="0" smtClean="0"/>
              <a:t>Option 2:</a:t>
            </a:r>
          </a:p>
          <a:p>
            <a:pPr>
              <a:buNone/>
            </a:pPr>
            <a:r>
              <a:rPr lang="de-DE" sz="1800" dirty="0" smtClean="0"/>
              <a:t>In Wordpress-Beiträgen</a:t>
            </a:r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r>
              <a:rPr lang="de-DE" sz="1800" b="1" dirty="0" smtClean="0"/>
              <a:t>Nachteil:</a:t>
            </a:r>
          </a:p>
          <a:p>
            <a:pPr>
              <a:buNone/>
            </a:pPr>
            <a:r>
              <a:rPr lang="de-DE" sz="1800" dirty="0" smtClean="0"/>
              <a:t>Unbekannte Textverarbeitung</a:t>
            </a:r>
          </a:p>
          <a:p>
            <a:pPr>
              <a:buNone/>
            </a:pPr>
            <a:r>
              <a:rPr lang="de-DE" sz="1800" dirty="0" smtClean="0"/>
              <a:t>Komplizierte Formatierung</a:t>
            </a:r>
          </a:p>
          <a:p>
            <a:pPr>
              <a:buNone/>
            </a:pPr>
            <a:r>
              <a:rPr lang="de-DE" sz="1800" dirty="0" smtClean="0"/>
              <a:t>Einfügen von Bildern aus dem Fotoarchiv ist kompliziert</a:t>
            </a:r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r>
              <a:rPr lang="de-DE" sz="1800" b="1" dirty="0" smtClean="0"/>
              <a:t>Vorteil:</a:t>
            </a:r>
          </a:p>
          <a:p>
            <a:pPr>
              <a:buNone/>
            </a:pPr>
            <a:r>
              <a:rPr lang="de-DE" sz="1800" dirty="0" smtClean="0"/>
              <a:t>In jedem Bearbeitungsschritt für andere Chronisten verfügbar. </a:t>
            </a:r>
          </a:p>
          <a:p>
            <a:pPr>
              <a:buNone/>
            </a:pPr>
            <a:r>
              <a:rPr lang="de-DE" sz="1800" dirty="0" smtClean="0"/>
              <a:t>Links zu Dokumenten im </a:t>
            </a:r>
            <a:r>
              <a:rPr lang="de-DE" sz="1800" dirty="0" smtClean="0"/>
              <a:t>Steinbruch relativ  </a:t>
            </a:r>
            <a:r>
              <a:rPr lang="de-DE" sz="1800" dirty="0" smtClean="0"/>
              <a:t>unkompliziert </a:t>
            </a:r>
            <a:r>
              <a:rPr lang="de-DE" sz="1800" dirty="0" smtClean="0"/>
              <a:t>zu setzen</a:t>
            </a:r>
            <a:r>
              <a:rPr lang="de-DE" sz="1800" dirty="0" smtClean="0"/>
              <a:t/>
            </a:r>
            <a:br>
              <a:rPr lang="de-DE" sz="1800" dirty="0" smtClean="0"/>
            </a:br>
            <a:endParaRPr lang="de-DE" sz="1800" dirty="0" smtClean="0"/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endParaRPr lang="de-DE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Mit dem Online-Archiv arbeiten</a:t>
            </a:r>
            <a:br>
              <a:rPr lang="de-DE" dirty="0" smtClean="0"/>
            </a:br>
            <a:r>
              <a:rPr lang="de-DE" sz="3600" dirty="0" smtClean="0"/>
              <a:t>(Vom „Steinbruch“ in die „Werkstatt“)</a:t>
            </a:r>
            <a:endParaRPr lang="de-DE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827584" y="1700808"/>
            <a:ext cx="7632848" cy="4752528"/>
          </a:xfrm>
        </p:spPr>
        <p:txBody>
          <a:bodyPr/>
          <a:lstStyle/>
          <a:p>
            <a:pPr>
              <a:buNone/>
            </a:pPr>
            <a:r>
              <a:rPr lang="de-DE" sz="2400" b="1" dirty="0" smtClean="0"/>
              <a:t>Material verarbeiten = Artikel verfassen</a:t>
            </a:r>
            <a:endParaRPr lang="de-DE" sz="2400" b="1" dirty="0"/>
          </a:p>
          <a:p>
            <a:pPr>
              <a:buNone/>
            </a:pPr>
            <a:endParaRPr lang="de-DE" sz="1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de-DE" sz="1800" b="1" dirty="0" smtClean="0"/>
              <a:t>Für uns ist Option 1 (Verfassen der Artikel in WORD) sinnvoller.</a:t>
            </a:r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r>
              <a:rPr lang="de-DE" sz="1800" dirty="0" smtClean="0"/>
              <a:t>Fertige WORD-Dateien werden hochgeladen auf die Seite „Autoren-Beiträge“.</a:t>
            </a:r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r>
              <a:rPr lang="de-DE" sz="1800" dirty="0" smtClean="0"/>
              <a:t>Verschiedene Varianten müssen durch unterschiedliche Dateinamen klar erkennbar sein. (Namens-Konvention?)</a:t>
            </a:r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endParaRPr lang="de-DE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Mit dem Online-Archiv arbeiten</a:t>
            </a:r>
            <a:br>
              <a:rPr lang="de-DE" dirty="0" smtClean="0"/>
            </a:br>
            <a:r>
              <a:rPr lang="de-DE" sz="3600" dirty="0" smtClean="0"/>
              <a:t>(Vom „Steinbruch“ in die „Werkstatt“)</a:t>
            </a:r>
            <a:endParaRPr lang="de-DE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683568" y="1556792"/>
            <a:ext cx="7632848" cy="4896544"/>
          </a:xfrm>
        </p:spPr>
        <p:txBody>
          <a:bodyPr/>
          <a:lstStyle/>
          <a:p>
            <a:pPr>
              <a:buNone/>
            </a:pPr>
            <a:r>
              <a:rPr lang="de-DE" sz="2400" b="1" dirty="0" smtClean="0"/>
              <a:t>Material verarbeiten = Artikel verfassen</a:t>
            </a:r>
            <a:endParaRPr lang="de-DE" sz="2400" b="1" dirty="0"/>
          </a:p>
          <a:p>
            <a:pPr>
              <a:buNone/>
            </a:pPr>
            <a:endParaRPr lang="de-DE" sz="1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de-DE" sz="1800" b="1" dirty="0" smtClean="0"/>
              <a:t>Unsere Arbeitsweise:</a:t>
            </a:r>
          </a:p>
          <a:p>
            <a:pPr>
              <a:buNone/>
            </a:pPr>
            <a:r>
              <a:rPr lang="de-DE" sz="1800" dirty="0" smtClean="0"/>
              <a:t>Texte werden </a:t>
            </a:r>
            <a:r>
              <a:rPr lang="de-DE" sz="1800" dirty="0" smtClean="0"/>
              <a:t>in Word </a:t>
            </a:r>
            <a:r>
              <a:rPr lang="de-DE" sz="1800" dirty="0" smtClean="0"/>
              <a:t>erstellt.  Bilder </a:t>
            </a:r>
            <a:r>
              <a:rPr lang="de-DE" sz="1800" dirty="0" smtClean="0"/>
              <a:t>können eingefügt sein (Dateien werden dann  evtl. sehr </a:t>
            </a:r>
            <a:r>
              <a:rPr lang="de-DE" sz="1800" dirty="0" smtClean="0"/>
              <a:t>groß also ggf. Bilder verkleinern). </a:t>
            </a:r>
          </a:p>
          <a:p>
            <a:pPr>
              <a:buNone/>
            </a:pPr>
            <a:r>
              <a:rPr lang="de-DE" sz="1800" dirty="0" smtClean="0"/>
              <a:t> </a:t>
            </a:r>
          </a:p>
          <a:p>
            <a:pPr>
              <a:buNone/>
            </a:pPr>
            <a:r>
              <a:rPr lang="de-DE" sz="1800" b="1" dirty="0" smtClean="0"/>
              <a:t>Bilder </a:t>
            </a:r>
            <a:r>
              <a:rPr lang="de-DE" sz="1800" b="1" dirty="0" smtClean="0"/>
              <a:t>in den WORD-Dateien dienen nur als Referenz</a:t>
            </a:r>
            <a:r>
              <a:rPr lang="de-DE" sz="1800" dirty="0" smtClean="0"/>
              <a:t>. </a:t>
            </a:r>
            <a:r>
              <a:rPr lang="de-DE" sz="1800" dirty="0" smtClean="0"/>
              <a:t> A</a:t>
            </a:r>
            <a:r>
              <a:rPr lang="de-DE" sz="1800" dirty="0" smtClean="0"/>
              <a:t>uf </a:t>
            </a:r>
            <a:r>
              <a:rPr lang="de-DE" sz="1800" dirty="0" smtClean="0"/>
              <a:t>jeden Fall muss </a:t>
            </a:r>
            <a:r>
              <a:rPr lang="de-DE" sz="1800" dirty="0" smtClean="0"/>
              <a:t>die Herkunft der Originalbilder eindeutig benannt sein </a:t>
            </a:r>
            <a:br>
              <a:rPr lang="de-DE" sz="1800" dirty="0" smtClean="0"/>
            </a:br>
            <a:r>
              <a:rPr lang="de-DE" sz="1800" dirty="0" smtClean="0"/>
              <a:t>(</a:t>
            </a:r>
            <a:r>
              <a:rPr lang="de-DE" sz="1800" dirty="0" smtClean="0"/>
              <a:t>„Steinbruch</a:t>
            </a:r>
            <a:r>
              <a:rPr lang="de-DE" sz="1800" dirty="0" smtClean="0"/>
              <a:t>“-Bereich und </a:t>
            </a:r>
            <a:r>
              <a:rPr lang="de-DE" sz="1800" dirty="0" smtClean="0"/>
              <a:t>Dateiname)</a:t>
            </a:r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r>
              <a:rPr lang="de-DE" sz="1800" dirty="0" smtClean="0"/>
              <a:t>Beispiel 1  „CA Presseartikel - </a:t>
            </a:r>
            <a:r>
              <a:rPr lang="de-DE" sz="1800" dirty="0" smtClean="0">
                <a:hlinkClick r:id="rId2"/>
              </a:rPr>
              <a:t>20000108_Bergputzen.jpg</a:t>
            </a:r>
            <a:r>
              <a:rPr lang="de-DE" sz="1800" dirty="0" smtClean="0"/>
              <a:t>“</a:t>
            </a:r>
          </a:p>
          <a:p>
            <a:pPr>
              <a:buNone/>
            </a:pPr>
            <a:r>
              <a:rPr lang="de-DE" sz="1800" dirty="0" smtClean="0"/>
              <a:t>Beispiel 2  „FA Events - 20080101 0064 Schröder_Gerd.JPG“</a:t>
            </a:r>
          </a:p>
          <a:p>
            <a:pPr>
              <a:buNone/>
            </a:pPr>
            <a:r>
              <a:rPr lang="de-DE" sz="1800" dirty="0" smtClean="0"/>
              <a:t>CA </a:t>
            </a:r>
            <a:r>
              <a:rPr lang="de-DE" sz="1800" dirty="0" smtClean="0"/>
              <a:t>= Chronik-Archiv / FA = Fotoarchiv</a:t>
            </a:r>
            <a:endParaRPr lang="de-DE" sz="1800" dirty="0" smtClean="0"/>
          </a:p>
          <a:p>
            <a:pPr>
              <a:buNone/>
            </a:pPr>
            <a:endParaRPr lang="de-DE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 Online-Archiv </a:t>
            </a:r>
            <a:br>
              <a:rPr lang="de-DE" dirty="0" smtClean="0"/>
            </a:br>
            <a:r>
              <a:rPr lang="de-DE" sz="3600" dirty="0" smtClean="0"/>
              <a:t>(Der „Steinbruch“)</a:t>
            </a:r>
            <a:endParaRPr lang="de-DE" sz="3600" dirty="0"/>
          </a:p>
        </p:txBody>
      </p:sp>
      <p:pic>
        <p:nvPicPr>
          <p:cNvPr id="5" name="Grafik 4" descr="steinbruch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772816"/>
            <a:ext cx="4464496" cy="2977406"/>
          </a:xfrm>
          <a:prstGeom prst="rect">
            <a:avLst/>
          </a:prstGeom>
        </p:spPr>
      </p:pic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4525963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Das Bildarchiv</a:t>
            </a:r>
          </a:p>
          <a:p>
            <a:pPr>
              <a:buNone/>
            </a:pPr>
            <a:endParaRPr lang="de-DE" sz="2000" dirty="0" smtClean="0"/>
          </a:p>
          <a:p>
            <a:pPr>
              <a:buNone/>
            </a:pPr>
            <a:r>
              <a:rPr lang="de-DE" sz="2000" dirty="0" smtClean="0"/>
              <a:t>„horizontale Schichtung“</a:t>
            </a:r>
          </a:p>
          <a:p>
            <a:pPr>
              <a:buNone/>
            </a:pPr>
            <a:r>
              <a:rPr lang="de-DE" sz="2000" dirty="0" smtClean="0"/>
              <a:t>  nach Jahrgängen</a:t>
            </a:r>
          </a:p>
          <a:p>
            <a:pPr>
              <a:buNone/>
            </a:pPr>
            <a:endParaRPr lang="de-DE" dirty="0"/>
          </a:p>
        </p:txBody>
      </p:sp>
      <p:pic>
        <p:nvPicPr>
          <p:cNvPr id="8" name="Grafik 7" descr="steinbruch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4077072"/>
            <a:ext cx="4392488" cy="2233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 Online-Archiv </a:t>
            </a:r>
            <a:br>
              <a:rPr lang="de-DE" dirty="0" smtClean="0"/>
            </a:br>
            <a:r>
              <a:rPr lang="de-DE" sz="3600" dirty="0" smtClean="0"/>
              <a:t>(Der „Steinbruch“)</a:t>
            </a:r>
            <a:endParaRPr lang="de-DE" sz="3600" dirty="0"/>
          </a:p>
        </p:txBody>
      </p:sp>
      <p:pic>
        <p:nvPicPr>
          <p:cNvPr id="5" name="Grafik 4" descr="steinbruch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772816"/>
            <a:ext cx="4464496" cy="2977406"/>
          </a:xfrm>
          <a:prstGeom prst="rect">
            <a:avLst/>
          </a:prstGeom>
        </p:spPr>
      </p:pic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4525963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Das Bildarchiv</a:t>
            </a:r>
          </a:p>
          <a:p>
            <a:pPr>
              <a:buNone/>
            </a:pPr>
            <a:endParaRPr lang="de-DE" sz="2000" dirty="0" smtClean="0"/>
          </a:p>
          <a:p>
            <a:pPr>
              <a:buNone/>
            </a:pPr>
            <a:r>
              <a:rPr lang="de-DE" sz="2000" dirty="0" smtClean="0"/>
              <a:t>„horizontale Schichtung“</a:t>
            </a:r>
          </a:p>
          <a:p>
            <a:pPr>
              <a:buNone/>
            </a:pPr>
            <a:r>
              <a:rPr lang="de-DE" sz="2000" dirty="0" smtClean="0"/>
              <a:t>  nach Jahrgängen</a:t>
            </a:r>
          </a:p>
        </p:txBody>
      </p:sp>
      <p:pic>
        <p:nvPicPr>
          <p:cNvPr id="8" name="Grafik 7" descr="steinbruch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4077072"/>
            <a:ext cx="4392488" cy="2233468"/>
          </a:xfrm>
          <a:prstGeom prst="rect">
            <a:avLst/>
          </a:prstGeom>
        </p:spPr>
      </p:pic>
      <p:pic>
        <p:nvPicPr>
          <p:cNvPr id="7" name="Grafik 6" descr="steinbruch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4038017"/>
            <a:ext cx="4464496" cy="2270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 Online-Archiv </a:t>
            </a:r>
            <a:br>
              <a:rPr lang="de-DE" dirty="0" smtClean="0"/>
            </a:br>
            <a:r>
              <a:rPr lang="de-DE" sz="3600" dirty="0" smtClean="0"/>
              <a:t>(Der „Steinbruch“)</a:t>
            </a:r>
            <a:endParaRPr lang="de-DE" sz="3600" dirty="0"/>
          </a:p>
        </p:txBody>
      </p:sp>
      <p:pic>
        <p:nvPicPr>
          <p:cNvPr id="5" name="Grafik 4" descr="steinbruch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772816"/>
            <a:ext cx="4464496" cy="2977406"/>
          </a:xfrm>
          <a:prstGeom prst="rect">
            <a:avLst/>
          </a:prstGeom>
        </p:spPr>
      </p:pic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4525963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Das Bildarchiv</a:t>
            </a:r>
          </a:p>
          <a:p>
            <a:pPr>
              <a:buNone/>
            </a:pPr>
            <a:r>
              <a:rPr lang="de-DE" sz="2400" dirty="0" smtClean="0"/>
              <a:t>v.a. JPEG-Dateien</a:t>
            </a:r>
          </a:p>
          <a:p>
            <a:pPr>
              <a:buNone/>
            </a:pPr>
            <a:r>
              <a:rPr lang="de-DE" sz="2400" dirty="0"/>
              <a:t>v</a:t>
            </a:r>
            <a:r>
              <a:rPr lang="de-DE" sz="2400" dirty="0" smtClean="0"/>
              <a:t>on &lt; 1MB  bis &gt; 30 MB</a:t>
            </a:r>
            <a:endParaRPr lang="de-DE" sz="2400" dirty="0"/>
          </a:p>
        </p:txBody>
      </p:sp>
      <p:pic>
        <p:nvPicPr>
          <p:cNvPr id="8" name="Grafik 7" descr="steinbruch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4077072"/>
            <a:ext cx="4392488" cy="2233468"/>
          </a:xfrm>
          <a:prstGeom prst="rect">
            <a:avLst/>
          </a:prstGeom>
        </p:spPr>
      </p:pic>
      <p:pic>
        <p:nvPicPr>
          <p:cNvPr id="7" name="Grafik 6" descr="steinbruch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4038017"/>
            <a:ext cx="4464496" cy="2270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steinbruch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772816"/>
            <a:ext cx="4464496" cy="2977406"/>
          </a:xfrm>
          <a:prstGeom prst="rect">
            <a:avLst/>
          </a:prstGeom>
        </p:spPr>
      </p:pic>
      <p:pic>
        <p:nvPicPr>
          <p:cNvPr id="7" name="Grafik 6" descr="steinbruch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4038017"/>
            <a:ext cx="4464496" cy="227008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 Online-Archiv </a:t>
            </a:r>
            <a:br>
              <a:rPr lang="de-DE" dirty="0" smtClean="0"/>
            </a:br>
            <a:r>
              <a:rPr lang="de-DE" sz="3600" dirty="0" smtClean="0"/>
              <a:t>(Der „Steinbruch“)</a:t>
            </a:r>
            <a:endParaRPr lang="de-DE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4525963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Das Bildarchiv</a:t>
            </a:r>
          </a:p>
          <a:p>
            <a:pPr>
              <a:buNone/>
            </a:pPr>
            <a:r>
              <a:rPr lang="de-DE" sz="2400" dirty="0" smtClean="0"/>
              <a:t>v.a. JPEG-Dateien</a:t>
            </a:r>
          </a:p>
          <a:p>
            <a:pPr>
              <a:buNone/>
            </a:pPr>
            <a:r>
              <a:rPr lang="de-DE" sz="2400" dirty="0"/>
              <a:t>v</a:t>
            </a:r>
            <a:r>
              <a:rPr lang="de-DE" sz="2400" dirty="0" smtClean="0"/>
              <a:t>on &lt; 1MB  bis &gt; 30 MB</a:t>
            </a:r>
          </a:p>
          <a:p>
            <a:pPr>
              <a:buNone/>
            </a:pPr>
            <a:r>
              <a:rPr lang="de-DE" sz="2400" dirty="0" smtClean="0"/>
              <a:t>JPEG = komprimiert.</a:t>
            </a:r>
          </a:p>
          <a:p>
            <a:pPr>
              <a:buNone/>
            </a:pPr>
            <a:r>
              <a:rPr lang="de-DE" sz="2400" dirty="0" smtClean="0"/>
              <a:t>Qualität hängt ab von</a:t>
            </a:r>
          </a:p>
          <a:p>
            <a:pPr>
              <a:buNone/>
            </a:pPr>
            <a:r>
              <a:rPr lang="de-DE" sz="2400" b="1" dirty="0" smtClean="0">
                <a:solidFill>
                  <a:srgbClr val="FF0000"/>
                </a:solidFill>
              </a:rPr>
              <a:t>Auflösung </a:t>
            </a:r>
            <a:r>
              <a:rPr lang="de-DE" sz="2400" dirty="0" smtClean="0"/>
              <a:t>und </a:t>
            </a:r>
          </a:p>
          <a:p>
            <a:pPr>
              <a:buNone/>
            </a:pPr>
            <a:r>
              <a:rPr lang="de-DE" sz="2400" b="1" dirty="0" smtClean="0">
                <a:solidFill>
                  <a:srgbClr val="FF0000"/>
                </a:solidFill>
              </a:rPr>
              <a:t>Kompressionsgrad</a:t>
            </a:r>
            <a:endParaRPr lang="de-DE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 Online-Archiv </a:t>
            </a:r>
            <a:br>
              <a:rPr lang="de-DE" dirty="0" smtClean="0"/>
            </a:br>
            <a:r>
              <a:rPr lang="de-DE" sz="3600" dirty="0" smtClean="0"/>
              <a:t>(Der „Steinbruch“)</a:t>
            </a:r>
            <a:endParaRPr lang="de-DE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971600" y="1628800"/>
            <a:ext cx="7632848" cy="4525963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Das Chronik-Archiv</a:t>
            </a:r>
          </a:p>
          <a:p>
            <a:pPr>
              <a:buNone/>
            </a:pPr>
            <a:endParaRPr lang="de-DE" sz="2400" b="1" dirty="0">
              <a:solidFill>
                <a:srgbClr val="FF0000"/>
              </a:solidFill>
            </a:endParaRPr>
          </a:p>
        </p:txBody>
      </p:sp>
      <p:pic>
        <p:nvPicPr>
          <p:cNvPr id="8" name="Grafik 7" descr="steinbruch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708920"/>
            <a:ext cx="7452320" cy="1450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 Online-Archiv </a:t>
            </a:r>
            <a:br>
              <a:rPr lang="de-DE" dirty="0" smtClean="0"/>
            </a:br>
            <a:r>
              <a:rPr lang="de-DE" sz="3600" dirty="0" smtClean="0"/>
              <a:t>(Der „Steinbruch“)</a:t>
            </a:r>
            <a:endParaRPr lang="de-DE" sz="36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971600" y="1628800"/>
            <a:ext cx="7632848" cy="4525963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Das Chronik-Archiv</a:t>
            </a:r>
          </a:p>
          <a:p>
            <a:pPr>
              <a:buNone/>
            </a:pPr>
            <a:r>
              <a:rPr lang="de-DE" sz="2400" dirty="0" smtClean="0"/>
              <a:t>„komplexere Schichtung“ - geordnet nach Themen</a:t>
            </a:r>
          </a:p>
          <a:p>
            <a:pPr>
              <a:buNone/>
            </a:pPr>
            <a:endParaRPr lang="de-DE" sz="2400" b="1" dirty="0">
              <a:solidFill>
                <a:srgbClr val="FF0000"/>
              </a:solidFill>
            </a:endParaRPr>
          </a:p>
        </p:txBody>
      </p:sp>
      <p:pic>
        <p:nvPicPr>
          <p:cNvPr id="8" name="Grafik 7" descr="steinbruch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708920"/>
            <a:ext cx="7452320" cy="1450759"/>
          </a:xfrm>
          <a:prstGeom prst="rect">
            <a:avLst/>
          </a:prstGeom>
        </p:spPr>
      </p:pic>
      <p:pic>
        <p:nvPicPr>
          <p:cNvPr id="5" name="Grafik 4" descr="steinbruch7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708920"/>
            <a:ext cx="7488832" cy="1457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1013</Words>
  <Application>Microsoft Office PowerPoint</Application>
  <PresentationFormat>Bildschirmpräsentation (4:3)</PresentationFormat>
  <Paragraphs>261</Paragraphs>
  <Slides>39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40" baseType="lpstr">
      <vt:lpstr>Larissa-Design</vt:lpstr>
      <vt:lpstr>Die Weinfreunde-Chronik ONLINE </vt:lpstr>
      <vt:lpstr>Unser Online-Archiv  (Der „Steinbruch“)</vt:lpstr>
      <vt:lpstr>Unser Online-Archiv  (Der „Steinbruch“)</vt:lpstr>
      <vt:lpstr>Unser Online-Archiv  (Der „Steinbruch“)</vt:lpstr>
      <vt:lpstr>Unser Online-Archiv  (Der „Steinbruch“)</vt:lpstr>
      <vt:lpstr>Unser Online-Archiv  (Der „Steinbruch“)</vt:lpstr>
      <vt:lpstr>Unser Online-Archiv  (Der „Steinbruch“)</vt:lpstr>
      <vt:lpstr>Unser Online-Archiv  (Der „Steinbruch“)</vt:lpstr>
      <vt:lpstr>Unser Online-Archiv  (Der „Steinbruch“)</vt:lpstr>
      <vt:lpstr>Unser Online-Archiv  (Der „Steinbruch“)</vt:lpstr>
      <vt:lpstr>Unser Online-Archiv  (Der „Steinbruch“)</vt:lpstr>
      <vt:lpstr>Unser Online-Archiv  (Der „Steinbruch“)</vt:lpstr>
      <vt:lpstr>Unser Online-Archiv  (Der „Steinbruch“)</vt:lpstr>
      <vt:lpstr>Unser Online-Archiv  (Der „Steinbruch“)</vt:lpstr>
      <vt:lpstr>Unser Online-Archiv  (Der „Steinbruch“)</vt:lpstr>
      <vt:lpstr>Unser Online-Archiv  (Der „Steinbruch“)</vt:lpstr>
      <vt:lpstr>Unser Online-Archiv  (Der „Steinbruch“)</vt:lpstr>
      <vt:lpstr>Unser Online-Archiv  (Der „Steinbruch“)</vt:lpstr>
      <vt:lpstr>Unser Online-Archiv  (Der „Steinbruch“)</vt:lpstr>
      <vt:lpstr>Unser Online-Archiv  (Der „Steinbruch“)</vt:lpstr>
      <vt:lpstr>Unser Online-Archiv  (Der „Steinbruch“)</vt:lpstr>
      <vt:lpstr>Unser Online-Archiv  (Der „Steinbruch“)</vt:lpstr>
      <vt:lpstr>Unser Online-Archiv  (Der „Steinbruch“)</vt:lpstr>
      <vt:lpstr>Unser Online-Archiv  (Der „Steinbruch“)</vt:lpstr>
      <vt:lpstr>Unser Online-Archiv  (Der „Steinbruch“)</vt:lpstr>
      <vt:lpstr>Mit dem Online-Archiv arbeiten (Vom „Steinbruch“ in die „Werkstatt“)</vt:lpstr>
      <vt:lpstr>Mit dem Online-Archiv arbeiten (Vom „Steinbruch“ in die „Werkstatt“)</vt:lpstr>
      <vt:lpstr>Mit dem Online-Archiv arbeiten (Vom „Steinbruch“ in die „Werkstatt“)</vt:lpstr>
      <vt:lpstr>Mit dem Online-Archiv arbeiten (Vom „Steinbruch“ in die „Werkstatt“)</vt:lpstr>
      <vt:lpstr>Mit dem Online-Archiv arbeiten (Vom „Steinbruch“ in die „Werkstatt“)</vt:lpstr>
      <vt:lpstr>Mit dem Online-Archiv arbeiten (Vom „Steinbruch“ in die „Werkstatt“)</vt:lpstr>
      <vt:lpstr>Mit dem Online-Archiv arbeiten (Vom „Steinbruch“ in die „Werkstatt“)</vt:lpstr>
      <vt:lpstr>Mit dem Online-Archiv arbeiten (Vom „Steinbruch“ in die „Werkstatt“)</vt:lpstr>
      <vt:lpstr>Mit dem Online-Archiv arbeiten (Vom „Steinbruch“ in die „Werkstatt“)</vt:lpstr>
      <vt:lpstr>Mit dem Online-Archiv arbeiten (Vom „Steinbruch“ in die „Werkstatt“)</vt:lpstr>
      <vt:lpstr>Mit dem Online-Archiv arbeiten (Vom „Steinbruch“ in die „Werkstatt“)</vt:lpstr>
      <vt:lpstr>Mit dem Online-Archiv arbeiten (Vom „Steinbruch“ in die „Werkstatt“)</vt:lpstr>
      <vt:lpstr>Mit dem Online-Archiv arbeiten (Vom „Steinbruch“ in die „Werkstatt“)</vt:lpstr>
      <vt:lpstr>Mit dem Online-Archiv arbeiten (Vom „Steinbruch“ in die „Werkstatt“)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Bernd Kliebhan</dc:creator>
  <cp:lastModifiedBy>Bernd Kliebhan</cp:lastModifiedBy>
  <cp:revision>43</cp:revision>
  <dcterms:created xsi:type="dcterms:W3CDTF">2021-11-27T14:24:12Z</dcterms:created>
  <dcterms:modified xsi:type="dcterms:W3CDTF">2021-12-01T13:40:37Z</dcterms:modified>
</cp:coreProperties>
</file>